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963" r:id="rId2"/>
    <p:sldId id="376" r:id="rId3"/>
    <p:sldId id="378" r:id="rId4"/>
    <p:sldId id="943" r:id="rId5"/>
    <p:sldId id="379" r:id="rId6"/>
    <p:sldId id="380" r:id="rId7"/>
    <p:sldId id="381" r:id="rId8"/>
    <p:sldId id="382" r:id="rId9"/>
    <p:sldId id="946" r:id="rId10"/>
    <p:sldId id="949" r:id="rId11"/>
    <p:sldId id="947" r:id="rId12"/>
    <p:sldId id="948" r:id="rId13"/>
    <p:sldId id="383" r:id="rId14"/>
    <p:sldId id="384" r:id="rId15"/>
    <p:sldId id="404" r:id="rId16"/>
    <p:sldId id="385" r:id="rId17"/>
    <p:sldId id="377" r:id="rId18"/>
    <p:sldId id="386" r:id="rId19"/>
    <p:sldId id="387" r:id="rId20"/>
    <p:sldId id="389" r:id="rId21"/>
    <p:sldId id="960" r:id="rId22"/>
    <p:sldId id="962" r:id="rId23"/>
    <p:sldId id="961" r:id="rId24"/>
    <p:sldId id="388" r:id="rId25"/>
    <p:sldId id="954" r:id="rId26"/>
    <p:sldId id="955" r:id="rId27"/>
    <p:sldId id="959" r:id="rId28"/>
    <p:sldId id="958" r:id="rId29"/>
    <p:sldId id="952" r:id="rId30"/>
    <p:sldId id="950" r:id="rId31"/>
    <p:sldId id="390" r:id="rId32"/>
    <p:sldId id="391" r:id="rId33"/>
    <p:sldId id="405" r:id="rId34"/>
    <p:sldId id="392" r:id="rId35"/>
    <p:sldId id="393" r:id="rId36"/>
    <p:sldId id="399" r:id="rId37"/>
    <p:sldId id="395" r:id="rId38"/>
    <p:sldId id="406" r:id="rId39"/>
    <p:sldId id="396" r:id="rId40"/>
    <p:sldId id="407" r:id="rId41"/>
    <p:sldId id="397" r:id="rId42"/>
    <p:sldId id="398" r:id="rId43"/>
    <p:sldId id="400" r:id="rId44"/>
    <p:sldId id="403" r:id="rId45"/>
    <p:sldId id="401" r:id="rId46"/>
    <p:sldId id="944" r:id="rId47"/>
    <p:sldId id="409" r:id="rId48"/>
    <p:sldId id="410" r:id="rId49"/>
    <p:sldId id="411" r:id="rId50"/>
    <p:sldId id="412" r:id="rId51"/>
    <p:sldId id="413" r:id="rId52"/>
    <p:sldId id="414" r:id="rId53"/>
    <p:sldId id="416" r:id="rId54"/>
    <p:sldId id="417" r:id="rId55"/>
    <p:sldId id="937" r:id="rId56"/>
    <p:sldId id="938" r:id="rId57"/>
    <p:sldId id="415" r:id="rId58"/>
    <p:sldId id="939" r:id="rId59"/>
    <p:sldId id="940" r:id="rId60"/>
    <p:sldId id="941" r:id="rId61"/>
    <p:sldId id="942"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963"/>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389"/>
            <p14:sldId id="960"/>
            <p14:sldId id="962"/>
            <p14:sldId id="961"/>
            <p14:sldId id="388"/>
            <p14:sldId id="954"/>
            <p14:sldId id="955"/>
            <p14:sldId id="959"/>
            <p14:sldId id="958"/>
            <p14:sldId id="952"/>
            <p14:sldId id="950"/>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800080"/>
    <a:srgbClr val="996633"/>
    <a:srgbClr val="D8E9D3"/>
    <a:srgbClr val="A5AEA3"/>
    <a:srgbClr val="D8D8D8"/>
    <a:srgbClr val="949494"/>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0216" autoAdjust="0"/>
  </p:normalViewPr>
  <p:slideViewPr>
    <p:cSldViewPr>
      <p:cViewPr varScale="1">
        <p:scale>
          <a:sx n="114" d="100"/>
          <a:sy n="114" d="100"/>
        </p:scale>
        <p:origin x="1326" y="84"/>
      </p:cViewPr>
      <p:guideLst>
        <p:guide orient="horz" pos="206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426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a:t>
            </a:fld>
            <a:endParaRPr lang="en-US" altLang="zh-CN"/>
          </a:p>
        </p:txBody>
      </p:sp>
    </p:spTree>
    <p:extLst>
      <p:ext uri="{BB962C8B-B14F-4D97-AF65-F5344CB8AC3E}">
        <p14:creationId xmlns:p14="http://schemas.microsoft.com/office/powerpoint/2010/main" val="2734229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424631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516760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734229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935936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508104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Object detectors often output many overlapping detections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Lato" panose="020F0502020204030203" pitchFamily="34" charset="0"/>
              </a:rPr>
              <a:t>What if two detections point to the same GT box? Not possible after NMS.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219625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14:m>
                  <m:oMath xmlns:m="http://schemas.openxmlformats.org/officeDocument/2006/math">
                    <m:r>
                      <a:rPr lang="en-US" sz="1600" i="1">
                        <a:latin typeface="Cambria Math" panose="02040503050406030204" pitchFamily="18" charset="0"/>
                      </a:rPr>
                      <m:t>≥</m:t>
                    </m:r>
                  </m:oMath>
                </a14:m>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14:m>
                  <m:oMath xmlns:m="http://schemas.openxmlformats.org/officeDocument/2006/math">
                    <m:r>
                      <a:rPr lang="en-US" sz="1600" b="0" i="1" smtClean="0">
                        <a:latin typeface="Cambria Math" panose="02040503050406030204" pitchFamily="18" charset="0"/>
                      </a:rPr>
                      <m:t>&lt;</m:t>
                    </m:r>
                  </m:oMath>
                </a14:m>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Choice>
        <mc:Fallback xmlns="">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r>
                  <a:rPr lang="en-US" sz="1600" i="0">
                    <a:latin typeface="Cambria Math" panose="02040503050406030204" pitchFamily="18" charset="0"/>
                  </a:rPr>
                  <a:t>≥</a:t>
                </a:r>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r>
                  <a:rPr lang="en-US" sz="1600" b="0" i="0">
                    <a:latin typeface="Cambria Math" panose="02040503050406030204" pitchFamily="18" charset="0"/>
                  </a:rPr>
                  <a:t>&lt;</a:t>
                </a:r>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86314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1" kern="0" dirty="0"/>
                  <a:t>Higher </a:t>
                </a:r>
                <a:r>
                  <a:rPr lang="en-US" sz="1200" b="1" kern="0" dirty="0" err="1"/>
                  <a:t>IoU</a:t>
                </a:r>
                <a:r>
                  <a:rPr lang="en-US" sz="1200" b="1" kern="0" dirty="0"/>
                  <a:t> threshold for matching with GT box: </a:t>
                </a:r>
                <a:r>
                  <a:rPr lang="en-US" sz="1200" dirty="0"/>
                  <a:t>Suppose an image contains 3 dogs in it, i.e., 3 GT boxes with label Dog. Prediction confidence scores of Dog class for 5 predicted boxes (</a:t>
                </a:r>
                <a:r>
                  <a:rPr lang="en-US" sz="1200" dirty="0">
                    <a:solidFill>
                      <a:srgbClr val="00B050"/>
                    </a:solidFill>
                  </a:rPr>
                  <a:t>.99, </a:t>
                </a:r>
                <a:r>
                  <a:rPr lang="en-US" sz="1200" dirty="0">
                    <a:solidFill>
                      <a:srgbClr val="C00000"/>
                    </a:solidFill>
                  </a:rPr>
                  <a:t>.95, .9, .5, .1</a:t>
                </a:r>
                <a:r>
                  <a:rPr lang="en-US" sz="1200" dirty="0"/>
                  <a:t>)</a:t>
                </a:r>
              </a:p>
              <a:p>
                <a:r>
                  <a:rPr lang="en-US" sz="1200" dirty="0">
                    <a:solidFill>
                      <a:srgbClr val="00B050"/>
                    </a:solidFill>
                  </a:rPr>
                  <a:t>Green</a:t>
                </a:r>
                <a:r>
                  <a:rPr lang="en-US" sz="1200" dirty="0"/>
                  <a:t> indicates positive items (matching a GT box w. </a:t>
                </a:r>
                <a:r>
                  <a:rPr lang="en-US" sz="1200" dirty="0" err="1"/>
                  <a:t>IoU</a:t>
                </a:r>
                <a14:m>
                  <m:oMath xmlns:m="http://schemas.openxmlformats.org/officeDocument/2006/math">
                    <m:r>
                      <a:rPr lang="en-US" sz="1200" b="0" i="1" smtClean="0">
                        <a:latin typeface="Cambria Math" panose="02040503050406030204" pitchFamily="18" charset="0"/>
                      </a:rPr>
                      <m:t>≥</m:t>
                    </m:r>
                    <m:r>
                      <a:rPr lang="en-US" sz="1200" b="0" i="1" smtClean="0">
                        <a:solidFill>
                          <a:srgbClr val="0000FF"/>
                        </a:solidFill>
                        <a:latin typeface="Cambria Math" panose="02040503050406030204" pitchFamily="18" charset="0"/>
                      </a:rPr>
                      <m:t>.9</m:t>
                    </m:r>
                  </m:oMath>
                </a14:m>
                <a:r>
                  <a:rPr lang="en-US" sz="1200" dirty="0"/>
                  <a:t>) </a:t>
                </a:r>
              </a:p>
              <a:p>
                <a:r>
                  <a:rPr lang="en-US" sz="1200" dirty="0">
                    <a:solidFill>
                      <a:srgbClr val="FF0000"/>
                    </a:solidFill>
                  </a:rPr>
                  <a:t>Red</a:t>
                </a:r>
                <a:r>
                  <a:rPr lang="en-US" sz="1200" dirty="0"/>
                  <a:t> indicates negative items (no matching a GT box w. </a:t>
                </a:r>
                <a:r>
                  <a:rPr lang="en-US" sz="1200" dirty="0" err="1"/>
                  <a:t>IoU</a:t>
                </a:r>
                <a14:m>
                  <m:oMath xmlns:m="http://schemas.openxmlformats.org/officeDocument/2006/math">
                    <m:r>
                      <a:rPr lang="en-US" sz="1200" b="0" i="1" smtClean="0">
                        <a:latin typeface="Cambria Math" panose="02040503050406030204" pitchFamily="18" charset="0"/>
                      </a:rPr>
                      <m:t>≥</m:t>
                    </m:r>
                    <m:r>
                      <a:rPr lang="en-US" sz="1200" b="0" i="1" smtClean="0">
                        <a:solidFill>
                          <a:srgbClr val="0000FF"/>
                        </a:solidFill>
                        <a:latin typeface="Cambria Math" panose="02040503050406030204" pitchFamily="18" charset="0"/>
                      </a:rPr>
                      <m:t>.9</m:t>
                    </m:r>
                  </m:oMath>
                </a14:m>
                <a:r>
                  <a:rPr lang="en-US" sz="1200" dirty="0"/>
                  <a:t>)</a:t>
                </a:r>
              </a:p>
              <a:p>
                <a:r>
                  <a:rPr lang="en-US" sz="1200" dirty="0"/>
                  <a:t>Precision = </a:t>
                </a:r>
                <a14:m>
                  <m:oMath xmlns:m="http://schemas.openxmlformats.org/officeDocument/2006/math">
                    <m:f>
                      <m:fPr>
                        <m:ctrlPr>
                          <a:rPr lang="en-US" sz="1200" b="0" i="1" smtClean="0">
                            <a:latin typeface="Cambria Math" panose="02040503050406030204" pitchFamily="18" charset="0"/>
                          </a:rPr>
                        </m:ctrlPr>
                      </m:fPr>
                      <m:num>
                        <m:r>
                          <a:rPr lang="en-US" sz="1200" i="1">
                            <a:latin typeface="Cambria Math" panose="02040503050406030204" pitchFamily="18" charset="0"/>
                          </a:rPr>
                          <m:t>𝑇𝑃</m:t>
                        </m:r>
                      </m:num>
                      <m:den>
                        <m:r>
                          <a:rPr lang="en-US" sz="1200" i="1">
                            <a:latin typeface="Cambria Math" panose="02040503050406030204" pitchFamily="18" charset="0"/>
                          </a:rPr>
                          <m:t>𝑇𝑃</m:t>
                        </m:r>
                        <m:r>
                          <a:rPr lang="en-US" sz="1200" i="1">
                            <a:latin typeface="Cambria Math" panose="02040503050406030204" pitchFamily="18" charset="0"/>
                          </a:rPr>
                          <m:t>+</m:t>
                        </m:r>
                        <m:r>
                          <a:rPr lang="en-US" sz="1200" b="0" i="1" smtClean="0">
                            <a:latin typeface="Cambria Math" panose="02040503050406030204" pitchFamily="18" charset="0"/>
                          </a:rPr>
                          <m:t>𝐹𝑃</m:t>
                        </m:r>
                      </m:den>
                    </m:f>
                  </m:oMath>
                </a14:m>
                <a:r>
                  <a:rPr lang="en-US" sz="1200" dirty="0"/>
                  <a:t> stays at 1.0 (no FP) until </a:t>
                </a:r>
                <a14:m>
                  <m:oMath xmlns:m="http://schemas.openxmlformats.org/officeDocument/2006/math">
                    <m:r>
                      <a:rPr lang="en-US" sz="1200" i="1" dirty="0">
                        <a:latin typeface="Cambria Math" panose="02040503050406030204" pitchFamily="18" charset="0"/>
                      </a:rPr>
                      <m:t>𝑃</m:t>
                    </m:r>
                    <m:r>
                      <a:rPr lang="en-US" sz="1200" i="1" dirty="0">
                        <a:latin typeface="Cambria Math" panose="02040503050406030204" pitchFamily="18" charset="0"/>
                      </a:rPr>
                      <m:t>=1.0, </m:t>
                    </m:r>
                    <m:r>
                      <a:rPr lang="en-US" sz="1200" i="1" dirty="0">
                        <a:latin typeface="Cambria Math" panose="02040503050406030204" pitchFamily="18" charset="0"/>
                      </a:rPr>
                      <m:t>𝑅</m:t>
                    </m:r>
                    <m:r>
                      <a:rPr lang="en-US" sz="1200" i="1" dirty="0">
                        <a:latin typeface="Cambria Math" panose="02040503050406030204" pitchFamily="18" charset="0"/>
                      </a:rPr>
                      <m:t>=1.0</m:t>
                    </m:r>
                  </m:oMath>
                </a14:m>
                <a:r>
                  <a:rPr lang="en-US" sz="1200" dirty="0"/>
                  <a:t>, with perfect AUPRC=1.0; Precision drops after reaching Recall=1.0, but this does not affect AUPRC</a:t>
                </a:r>
              </a:p>
              <a:p>
                <a:r>
                  <a:rPr lang="en-US" sz="1200" kern="0" dirty="0"/>
                  <a:t>With score threshold of .99, </a:t>
                </a:r>
                <a:r>
                  <a:rPr lang="en-US" sz="1200" dirty="0"/>
                  <a:t>1 out of 3 GT boxes are detected with Recall</a:t>
                </a:r>
                <a14:m>
                  <m:oMath xmlns:m="http://schemas.openxmlformats.org/officeDocument/2006/math">
                    <m:r>
                      <a:rPr lang="en-US" sz="1200" b="0" i="1" smtClean="0">
                        <a:latin typeface="Cambria Math" panose="02040503050406030204" pitchFamily="18" charset="0"/>
                      </a:rPr>
                      <m:t>=.33</m:t>
                    </m:r>
                  </m:oMath>
                </a14:m>
                <a:endParaRPr lang="en-US" sz="1200" dirty="0"/>
              </a:p>
              <a:p>
                <a:endParaRPr lang="en-SE" dirty="0"/>
              </a:p>
            </p:txBody>
          </p:sp>
        </mc:Choice>
        <mc:Fallback xmlns="">
          <p:sp>
            <p:nvSpPr>
              <p:cNvPr id="3" name="Notes Placeholder 2"/>
              <p:cNvSpPr>
                <a:spLocks noGrp="1"/>
              </p:cNvSpPr>
              <p:nvPr>
                <p:ph type="body" idx="1"/>
              </p:nvPr>
            </p:nvSpPr>
            <p:spPr/>
            <p:txBody>
              <a:bodyPr/>
              <a:lstStyle/>
              <a:p>
                <a:r>
                  <a:rPr lang="en-US" sz="1200" b="1" kern="0" dirty="0"/>
                  <a:t>Higher </a:t>
                </a:r>
                <a:r>
                  <a:rPr lang="en-US" sz="1200" b="1" kern="0" dirty="0" err="1"/>
                  <a:t>IoU</a:t>
                </a:r>
                <a:r>
                  <a:rPr lang="en-US" sz="1200" b="1" kern="0" dirty="0"/>
                  <a:t> threshold for matching with GT box: </a:t>
                </a:r>
                <a:r>
                  <a:rPr lang="en-US" sz="1200" dirty="0"/>
                  <a:t>Suppose an image contains 3 dogs in it, i.e., 3 GT boxes with label Dog. Prediction confidence scores of Dog class for 5 predicted boxes (</a:t>
                </a:r>
                <a:r>
                  <a:rPr lang="en-US" sz="1200" dirty="0">
                    <a:solidFill>
                      <a:srgbClr val="00B050"/>
                    </a:solidFill>
                  </a:rPr>
                  <a:t>.99, </a:t>
                </a:r>
                <a:r>
                  <a:rPr lang="en-US" sz="1200" dirty="0">
                    <a:solidFill>
                      <a:srgbClr val="C00000"/>
                    </a:solidFill>
                  </a:rPr>
                  <a:t>.95, .9, .5, .1</a:t>
                </a:r>
                <a:r>
                  <a:rPr lang="en-US" sz="1200" dirty="0"/>
                  <a:t>)</a:t>
                </a:r>
              </a:p>
              <a:p>
                <a:r>
                  <a:rPr lang="en-US" sz="1200" dirty="0">
                    <a:solidFill>
                      <a:srgbClr val="00B050"/>
                    </a:solidFill>
                  </a:rPr>
                  <a:t>Green</a:t>
                </a:r>
                <a:r>
                  <a:rPr lang="en-US" sz="1200" dirty="0"/>
                  <a:t> indicates positive items (matching a GT box w. </a:t>
                </a:r>
                <a:r>
                  <a:rPr lang="en-US" sz="1200" dirty="0" err="1"/>
                  <a:t>IoU</a:t>
                </a:r>
                <a:r>
                  <a:rPr lang="en-US" sz="1200" b="0" i="0">
                    <a:latin typeface="Cambria Math" panose="02040503050406030204" pitchFamily="18" charset="0"/>
                  </a:rPr>
                  <a:t>≥</a:t>
                </a:r>
                <a:r>
                  <a:rPr lang="en-US" sz="1200" b="0" i="0">
                    <a:solidFill>
                      <a:srgbClr val="0000FF"/>
                    </a:solidFill>
                    <a:latin typeface="Cambria Math" panose="02040503050406030204" pitchFamily="18" charset="0"/>
                  </a:rPr>
                  <a:t>.9</a:t>
                </a:r>
                <a:r>
                  <a:rPr lang="en-US" sz="1200" dirty="0"/>
                  <a:t>) </a:t>
                </a:r>
              </a:p>
              <a:p>
                <a:r>
                  <a:rPr lang="en-US" sz="1200" dirty="0">
                    <a:solidFill>
                      <a:srgbClr val="FF0000"/>
                    </a:solidFill>
                  </a:rPr>
                  <a:t>Red</a:t>
                </a:r>
                <a:r>
                  <a:rPr lang="en-US" sz="1200" dirty="0"/>
                  <a:t> indicates negative items (no matching a GT box w. </a:t>
                </a:r>
                <a:r>
                  <a:rPr lang="en-US" sz="1200" dirty="0" err="1"/>
                  <a:t>IoU</a:t>
                </a:r>
                <a:r>
                  <a:rPr lang="en-US" sz="1200" b="0" i="0">
                    <a:latin typeface="Cambria Math" panose="02040503050406030204" pitchFamily="18" charset="0"/>
                  </a:rPr>
                  <a:t>≥</a:t>
                </a:r>
                <a:r>
                  <a:rPr lang="en-US" sz="1200" b="0" i="0">
                    <a:solidFill>
                      <a:srgbClr val="0000FF"/>
                    </a:solidFill>
                    <a:latin typeface="Cambria Math" panose="02040503050406030204" pitchFamily="18" charset="0"/>
                  </a:rPr>
                  <a:t>.9</a:t>
                </a:r>
                <a:r>
                  <a:rPr lang="en-US" sz="1200" dirty="0"/>
                  <a:t>)</a:t>
                </a:r>
              </a:p>
              <a:p>
                <a:r>
                  <a:rPr lang="en-US" sz="1200" dirty="0"/>
                  <a:t>Precision = </a:t>
                </a:r>
                <a:r>
                  <a:rPr lang="en-US" sz="1200" i="0">
                    <a:latin typeface="Cambria Math" panose="02040503050406030204" pitchFamily="18" charset="0"/>
                  </a:rPr>
                  <a:t>𝑇𝑃</a:t>
                </a:r>
                <a:r>
                  <a:rPr lang="en-US" sz="1200" b="0" i="0">
                    <a:latin typeface="Cambria Math" panose="02040503050406030204" pitchFamily="18" charset="0"/>
                  </a:rPr>
                  <a:t>/(</a:t>
                </a:r>
                <a:r>
                  <a:rPr lang="en-US" sz="1200" i="0">
                    <a:latin typeface="Cambria Math" panose="02040503050406030204" pitchFamily="18" charset="0"/>
                  </a:rPr>
                  <a:t>𝑇𝑃+</a:t>
                </a:r>
                <a:r>
                  <a:rPr lang="en-US" sz="1200" b="0" i="0">
                    <a:latin typeface="Cambria Math" panose="02040503050406030204" pitchFamily="18" charset="0"/>
                  </a:rPr>
                  <a:t>𝐹𝑃)</a:t>
                </a:r>
                <a:r>
                  <a:rPr lang="en-US" sz="1200" dirty="0"/>
                  <a:t> stays at 1.0 (no FP) until </a:t>
                </a:r>
                <a:r>
                  <a:rPr lang="en-US" sz="1200" i="0" dirty="0">
                    <a:latin typeface="Cambria Math" panose="02040503050406030204" pitchFamily="18" charset="0"/>
                  </a:rPr>
                  <a:t>𝑃=1.0, 𝑅=1.0</a:t>
                </a:r>
                <a:r>
                  <a:rPr lang="en-US" sz="1200" dirty="0"/>
                  <a:t>, with perfect AUPRC=1.0; Precision drops after reaching Recall=1.0, but this does not affect AUPRC</a:t>
                </a:r>
              </a:p>
              <a:p>
                <a:r>
                  <a:rPr lang="en-US" sz="1200" kern="0" dirty="0"/>
                  <a:t>With score threshold of .99, </a:t>
                </a:r>
                <a:r>
                  <a:rPr lang="en-US" sz="1200" dirty="0"/>
                  <a:t>1 out of 3 GT boxes are detected with Recall</a:t>
                </a:r>
                <a:r>
                  <a:rPr lang="en-US" sz="1200" b="0" i="0">
                    <a:latin typeface="Cambria Math" panose="02040503050406030204" pitchFamily="18" charset="0"/>
                  </a:rPr>
                  <a:t>=.33</a:t>
                </a: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15514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35153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425972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726695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6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66.png"/><Relationship Id="rId2" Type="http://schemas.openxmlformats.org/officeDocument/2006/relationships/notesSlide" Target="../notesSlides/notesSlide1.xml"/><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65.png"/><Relationship Id="rId5" Type="http://schemas.openxmlformats.org/officeDocument/2006/relationships/image" Target="../media/image99.png"/><Relationship Id="rId15" Type="http://schemas.openxmlformats.org/officeDocument/2006/relationships/image" Target="../media/image104.png"/><Relationship Id="rId10" Type="http://schemas.openxmlformats.org/officeDocument/2006/relationships/image" Target="../media/image64.png"/><Relationship Id="rId4" Type="http://schemas.openxmlformats.org/officeDocument/2006/relationships/image" Target="../media/image98.png"/><Relationship Id="rId9" Type="http://schemas.openxmlformats.org/officeDocument/2006/relationships/image" Target="../media/image63.png"/><Relationship Id="rId14" Type="http://schemas.openxmlformats.org/officeDocument/2006/relationships/image" Target="../media/image10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0.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0.png"/><Relationship Id="rId12"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50.png"/><Relationship Id="rId11" Type="http://schemas.openxmlformats.org/officeDocument/2006/relationships/image" Target="../media/image70.png"/><Relationship Id="rId5" Type="http://schemas.openxmlformats.org/officeDocument/2006/relationships/image" Target="../media/image640.png"/><Relationship Id="rId10" Type="http://schemas.openxmlformats.org/officeDocument/2006/relationships/image" Target="../media/image69.png"/><Relationship Id="rId4" Type="http://schemas.openxmlformats.org/officeDocument/2006/relationships/image" Target="../media/image630.png"/><Relationship Id="rId9" Type="http://schemas.openxmlformats.org/officeDocument/2006/relationships/image" Target="../media/image68.png"/><Relationship Id="rId14"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6.png"/><Relationship Id="rId12"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640.png"/><Relationship Id="rId10" Type="http://schemas.openxmlformats.org/officeDocument/2006/relationships/image" Target="../media/image69.png"/><Relationship Id="rId4" Type="http://schemas.openxmlformats.org/officeDocument/2006/relationships/image" Target="../media/image630.png"/><Relationship Id="rId9" Type="http://schemas.openxmlformats.org/officeDocument/2006/relationships/image" Target="../media/image77.png"/><Relationship Id="rId1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69.png"/><Relationship Id="rId4" Type="http://schemas.openxmlformats.org/officeDocument/2006/relationships/image" Target="../media/image630.png"/><Relationship Id="rId9" Type="http://schemas.openxmlformats.org/officeDocument/2006/relationships/image" Target="../media/image85.png"/><Relationship Id="rId14" Type="http://schemas.openxmlformats.org/officeDocument/2006/relationships/image" Target="../media/image89.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1020.png"/><Relationship Id="rId13" Type="http://schemas.openxmlformats.org/officeDocument/2006/relationships/image" Target="../media/image670.png"/><Relationship Id="rId3" Type="http://schemas.openxmlformats.org/officeDocument/2006/relationships/image" Target="../media/image970.png"/><Relationship Id="rId7" Type="http://schemas.openxmlformats.org/officeDocument/2006/relationships/image" Target="../media/image1010.png"/><Relationship Id="rId12" Type="http://schemas.openxmlformats.org/officeDocument/2006/relationships/image" Target="../media/image660.png"/><Relationship Id="rId2" Type="http://schemas.openxmlformats.org/officeDocument/2006/relationships/notesSlide" Target="../notesSlides/notesSlide12.xml"/><Relationship Id="rId16"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000.png"/><Relationship Id="rId11" Type="http://schemas.openxmlformats.org/officeDocument/2006/relationships/image" Target="../media/image650.png"/><Relationship Id="rId5" Type="http://schemas.openxmlformats.org/officeDocument/2006/relationships/image" Target="../media/image990.png"/><Relationship Id="rId15" Type="http://schemas.openxmlformats.org/officeDocument/2006/relationships/image" Target="../media/image1040.png"/><Relationship Id="rId10" Type="http://schemas.openxmlformats.org/officeDocument/2006/relationships/image" Target="../media/image640.png"/><Relationship Id="rId4" Type="http://schemas.openxmlformats.org/officeDocument/2006/relationships/image" Target="../media/image980.png"/><Relationship Id="rId9" Type="http://schemas.openxmlformats.org/officeDocument/2006/relationships/image" Target="../media/image630.png"/><Relationship Id="rId14" Type="http://schemas.openxmlformats.org/officeDocument/2006/relationships/image" Target="../media/image103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tiff"/></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6.png"/></Relationships>
</file>

<file path=ppt/slides/_rels/slide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94">
            <a:extLst>
              <a:ext uri="{FF2B5EF4-FFF2-40B4-BE49-F238E27FC236}">
                <a16:creationId xmlns:a16="http://schemas.microsoft.com/office/drawing/2014/main" id="{BCF5FD63-F7AE-4B41-55CE-7C7B1A5E3BD2}"/>
              </a:ext>
            </a:extLst>
          </p:cNvPr>
          <p:cNvCxnSpPr>
            <a:cxnSpLocks/>
          </p:cNvCxnSpPr>
          <p:nvPr/>
        </p:nvCxnSpPr>
        <p:spPr bwMode="auto">
          <a:xfrm>
            <a:off x="7141835" y="623798"/>
            <a:ext cx="21516" cy="1348295"/>
          </a:xfrm>
          <a:prstGeom prst="line">
            <a:avLst/>
          </a:prstGeom>
          <a:noFill/>
          <a:ln w="12700" cap="flat" cmpd="sng" algn="ctr">
            <a:solidFill>
              <a:schemeClr val="tx1"/>
            </a:solidFill>
            <a:prstDash val="dash"/>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a:t>
            </a:fld>
            <a:endParaRPr lang="en-US" altLang="zh-CN" dirty="0"/>
          </a:p>
        </p:txBody>
      </p:sp>
      <p:graphicFrame>
        <p:nvGraphicFramePr>
          <p:cNvPr id="7" name="Table 6">
            <a:extLst>
              <a:ext uri="{FF2B5EF4-FFF2-40B4-BE49-F238E27FC236}">
                <a16:creationId xmlns:a16="http://schemas.microsoft.com/office/drawing/2014/main" id="{11E0EA1A-2822-4E52-9C09-B9090EAA67C7}"/>
              </a:ext>
            </a:extLst>
          </p:cNvPr>
          <p:cNvGraphicFramePr>
            <a:graphicFrameLocks/>
          </p:cNvGraphicFramePr>
          <p:nvPr/>
        </p:nvGraphicFramePr>
        <p:xfrm>
          <a:off x="652958" y="564065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67" name="Table 66">
            <a:extLst>
              <a:ext uri="{FF2B5EF4-FFF2-40B4-BE49-F238E27FC236}">
                <a16:creationId xmlns:a16="http://schemas.microsoft.com/office/drawing/2014/main" id="{DC7A7E2C-3274-626F-9F78-1D2149F47604}"/>
              </a:ext>
            </a:extLst>
          </p:cNvPr>
          <p:cNvGraphicFramePr>
            <a:graphicFrameLocks/>
          </p:cNvGraphicFramePr>
          <p:nvPr/>
        </p:nvGraphicFramePr>
        <p:xfrm>
          <a:off x="2290303" y="564065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68" name="Table 67">
            <a:extLst>
              <a:ext uri="{FF2B5EF4-FFF2-40B4-BE49-F238E27FC236}">
                <a16:creationId xmlns:a16="http://schemas.microsoft.com/office/drawing/2014/main" id="{87D3D7AB-FE38-A102-80D7-E8E7CA557F93}"/>
              </a:ext>
            </a:extLst>
          </p:cNvPr>
          <p:cNvGraphicFramePr>
            <a:graphicFrameLocks/>
          </p:cNvGraphicFramePr>
          <p:nvPr/>
        </p:nvGraphicFramePr>
        <p:xfrm>
          <a:off x="3927648" y="564065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69" name="Arrow: Right 68">
            <a:extLst>
              <a:ext uri="{FF2B5EF4-FFF2-40B4-BE49-F238E27FC236}">
                <a16:creationId xmlns:a16="http://schemas.microsoft.com/office/drawing/2014/main" id="{897873D0-4D28-FF1F-50CB-48C092CE6CDE}"/>
              </a:ext>
            </a:extLst>
          </p:cNvPr>
          <p:cNvSpPr/>
          <p:nvPr/>
        </p:nvSpPr>
        <p:spPr bwMode="auto">
          <a:xfrm>
            <a:off x="1994253" y="593320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0" name="Arrow: Right 69">
            <a:extLst>
              <a:ext uri="{FF2B5EF4-FFF2-40B4-BE49-F238E27FC236}">
                <a16:creationId xmlns:a16="http://schemas.microsoft.com/office/drawing/2014/main" id="{4EBF4E74-157E-8663-6AF1-8A664AD52FC4}"/>
              </a:ext>
            </a:extLst>
          </p:cNvPr>
          <p:cNvSpPr/>
          <p:nvPr/>
        </p:nvSpPr>
        <p:spPr bwMode="auto">
          <a:xfrm>
            <a:off x="3622178" y="593320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73" name="Table 72">
            <a:extLst>
              <a:ext uri="{FF2B5EF4-FFF2-40B4-BE49-F238E27FC236}">
                <a16:creationId xmlns:a16="http://schemas.microsoft.com/office/drawing/2014/main" id="{3FD6D632-5E5C-CF8B-693A-246CBE374E78}"/>
              </a:ext>
            </a:extLst>
          </p:cNvPr>
          <p:cNvGraphicFramePr>
            <a:graphicFrameLocks/>
          </p:cNvGraphicFramePr>
          <p:nvPr/>
        </p:nvGraphicFramePr>
        <p:xfrm>
          <a:off x="5565620" y="564065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74" name="Table 73">
            <a:extLst>
              <a:ext uri="{FF2B5EF4-FFF2-40B4-BE49-F238E27FC236}">
                <a16:creationId xmlns:a16="http://schemas.microsoft.com/office/drawing/2014/main" id="{F589E8ED-B286-0DDE-A27F-622FF22E3E77}"/>
              </a:ext>
            </a:extLst>
          </p:cNvPr>
          <p:cNvGraphicFramePr>
            <a:graphicFrameLocks/>
          </p:cNvGraphicFramePr>
          <p:nvPr/>
        </p:nvGraphicFramePr>
        <p:xfrm>
          <a:off x="7202965" y="564065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76" name="Arrow: Right 75">
            <a:extLst>
              <a:ext uri="{FF2B5EF4-FFF2-40B4-BE49-F238E27FC236}">
                <a16:creationId xmlns:a16="http://schemas.microsoft.com/office/drawing/2014/main" id="{7D52A030-02CA-CAFF-798F-7FC1ED2AA465}"/>
              </a:ext>
            </a:extLst>
          </p:cNvPr>
          <p:cNvSpPr/>
          <p:nvPr/>
        </p:nvSpPr>
        <p:spPr bwMode="auto">
          <a:xfrm>
            <a:off x="6906915" y="593320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Arrow: Right 77">
            <a:extLst>
              <a:ext uri="{FF2B5EF4-FFF2-40B4-BE49-F238E27FC236}">
                <a16:creationId xmlns:a16="http://schemas.microsoft.com/office/drawing/2014/main" id="{79355B6C-2F67-ECF8-8A00-8996BC05310F}"/>
              </a:ext>
            </a:extLst>
          </p:cNvPr>
          <p:cNvSpPr/>
          <p:nvPr/>
        </p:nvSpPr>
        <p:spPr bwMode="auto">
          <a:xfrm>
            <a:off x="5262154" y="593320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91EAABA-9E27-48BC-4638-78FA4B6022C5}"/>
                  </a:ext>
                </a:extLst>
              </p:cNvPr>
              <p:cNvSpPr txBox="1"/>
              <p:nvPr/>
            </p:nvSpPr>
            <p:spPr>
              <a:xfrm>
                <a:off x="546061" y="6453336"/>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79" name="TextBox 78">
                <a:extLst>
                  <a:ext uri="{FF2B5EF4-FFF2-40B4-BE49-F238E27FC236}">
                    <a16:creationId xmlns:a16="http://schemas.microsoft.com/office/drawing/2014/main" id="{291EAABA-9E27-48BC-4638-78FA4B6022C5}"/>
                  </a:ext>
                </a:extLst>
              </p:cNvPr>
              <p:cNvSpPr txBox="1">
                <a:spLocks noRot="1" noChangeAspect="1" noMove="1" noResize="1" noEditPoints="1" noAdjustHandles="1" noChangeArrowheads="1" noChangeShapeType="1" noTextEdit="1"/>
              </p:cNvSpPr>
              <p:nvPr/>
            </p:nvSpPr>
            <p:spPr>
              <a:xfrm>
                <a:off x="546061" y="6453336"/>
                <a:ext cx="147534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E886A42-11EB-E37F-D757-DD9F1E82AD4F}"/>
                  </a:ext>
                </a:extLst>
              </p:cNvPr>
              <p:cNvSpPr txBox="1"/>
              <p:nvPr/>
            </p:nvSpPr>
            <p:spPr>
              <a:xfrm>
                <a:off x="2189082" y="6453336"/>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80" name="TextBox 79">
                <a:extLst>
                  <a:ext uri="{FF2B5EF4-FFF2-40B4-BE49-F238E27FC236}">
                    <a16:creationId xmlns:a16="http://schemas.microsoft.com/office/drawing/2014/main" id="{6E886A42-11EB-E37F-D757-DD9F1E82AD4F}"/>
                  </a:ext>
                </a:extLst>
              </p:cNvPr>
              <p:cNvSpPr txBox="1">
                <a:spLocks noRot="1" noChangeAspect="1" noMove="1" noResize="1" noEditPoints="1" noAdjustHandles="1" noChangeArrowheads="1" noChangeShapeType="1" noTextEdit="1"/>
              </p:cNvSpPr>
              <p:nvPr/>
            </p:nvSpPr>
            <p:spPr>
              <a:xfrm>
                <a:off x="2189082" y="6453336"/>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171B468-A01C-ABE9-7E1C-BC530C0952D5}"/>
                  </a:ext>
                </a:extLst>
              </p:cNvPr>
              <p:cNvSpPr txBox="1"/>
              <p:nvPr/>
            </p:nvSpPr>
            <p:spPr>
              <a:xfrm>
                <a:off x="3832103" y="6453336"/>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81" name="TextBox 80">
                <a:extLst>
                  <a:ext uri="{FF2B5EF4-FFF2-40B4-BE49-F238E27FC236}">
                    <a16:creationId xmlns:a16="http://schemas.microsoft.com/office/drawing/2014/main" id="{4171B468-A01C-ABE9-7E1C-BC530C0952D5}"/>
                  </a:ext>
                </a:extLst>
              </p:cNvPr>
              <p:cNvSpPr txBox="1">
                <a:spLocks noRot="1" noChangeAspect="1" noMove="1" noResize="1" noEditPoints="1" noAdjustHandles="1" noChangeArrowheads="1" noChangeShapeType="1" noTextEdit="1"/>
              </p:cNvSpPr>
              <p:nvPr/>
            </p:nvSpPr>
            <p:spPr>
              <a:xfrm>
                <a:off x="3832103" y="6453336"/>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7444F24-69C2-9A0E-C0C4-B2C1889D883F}"/>
                  </a:ext>
                </a:extLst>
              </p:cNvPr>
              <p:cNvSpPr txBox="1"/>
              <p:nvPr/>
            </p:nvSpPr>
            <p:spPr>
              <a:xfrm>
                <a:off x="5475124" y="6453336"/>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82" name="TextBox 81">
                <a:extLst>
                  <a:ext uri="{FF2B5EF4-FFF2-40B4-BE49-F238E27FC236}">
                    <a16:creationId xmlns:a16="http://schemas.microsoft.com/office/drawing/2014/main" id="{A7444F24-69C2-9A0E-C0C4-B2C1889D883F}"/>
                  </a:ext>
                </a:extLst>
              </p:cNvPr>
              <p:cNvSpPr txBox="1">
                <a:spLocks noRot="1" noChangeAspect="1" noMove="1" noResize="1" noEditPoints="1" noAdjustHandles="1" noChangeArrowheads="1" noChangeShapeType="1" noTextEdit="1"/>
              </p:cNvSpPr>
              <p:nvPr/>
            </p:nvSpPr>
            <p:spPr>
              <a:xfrm>
                <a:off x="5475124" y="6453336"/>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18731D49-0C24-984C-6E3D-9202E3BF1423}"/>
                  </a:ext>
                </a:extLst>
              </p:cNvPr>
              <p:cNvSpPr txBox="1"/>
              <p:nvPr/>
            </p:nvSpPr>
            <p:spPr>
              <a:xfrm>
                <a:off x="7118145" y="6453336"/>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83" name="TextBox 82">
                <a:extLst>
                  <a:ext uri="{FF2B5EF4-FFF2-40B4-BE49-F238E27FC236}">
                    <a16:creationId xmlns:a16="http://schemas.microsoft.com/office/drawing/2014/main" id="{18731D49-0C24-984C-6E3D-9202E3BF1423}"/>
                  </a:ext>
                </a:extLst>
              </p:cNvPr>
              <p:cNvSpPr txBox="1">
                <a:spLocks noRot="1" noChangeAspect="1" noMove="1" noResize="1" noEditPoints="1" noAdjustHandles="1" noChangeArrowheads="1" noChangeShapeType="1" noTextEdit="1"/>
              </p:cNvSpPr>
              <p:nvPr/>
            </p:nvSpPr>
            <p:spPr>
              <a:xfrm>
                <a:off x="7118145" y="6453336"/>
                <a:ext cx="1375953"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8" y="0"/>
                <a:ext cx="3408386" cy="2395792"/>
              </a:xfrm>
            </p:spPr>
            <p:txBody>
              <a:bodyPr/>
              <a:lstStyle/>
              <a:p>
                <a:r>
                  <a:rPr lang="en-US" sz="1600" dirty="0"/>
                  <a:t>Prediction confidence scores for Dog class: </a:t>
                </a:r>
              </a:p>
              <a:p>
                <a:r>
                  <a:rPr lang="en-US" sz="1600" dirty="0"/>
                  <a:t>(</a:t>
                </a:r>
                <a:r>
                  <a:rPr lang="en-US" sz="1600" dirty="0">
                    <a:solidFill>
                      <a:srgbClr val="00B050"/>
                    </a:solidFill>
                  </a:rPr>
                  <a:t>.99, .95, </a:t>
                </a:r>
                <a:r>
                  <a:rPr lang="en-US" sz="1600" dirty="0">
                    <a:solidFill>
                      <a:srgbClr val="C00000"/>
                    </a:solidFill>
                  </a:rPr>
                  <a:t>.9, .5, </a:t>
                </a:r>
                <a:r>
                  <a:rPr lang="en-US" sz="1600" dirty="0">
                    <a:solidFill>
                      <a:srgbClr val="00B050"/>
                    </a:solidFill>
                  </a:rPr>
                  <a:t>.1</a:t>
                </a:r>
                <a:r>
                  <a:rPr lang="en-US" sz="1600" dirty="0"/>
                  <a:t>)</a:t>
                </a:r>
              </a:p>
              <a:p>
                <a:r>
                  <a:rPr lang="en-US" sz="1600" dirty="0">
                    <a:solidFill>
                      <a:srgbClr val="00B050"/>
                    </a:solidFill>
                  </a:rPr>
                  <a:t>Green</a:t>
                </a:r>
                <a:r>
                  <a:rPr lang="en-US" sz="1600" dirty="0"/>
                  <a:t> indicates positive items (match a GT box w. </a:t>
                </a:r>
                <a:r>
                  <a:rPr lang="en-US" sz="1600" dirty="0" err="1"/>
                  <a:t>IoU</a:t>
                </a:r>
                <a14:m>
                  <m:oMath xmlns:m="http://schemas.openxmlformats.org/officeDocument/2006/math">
                    <m:r>
                      <a:rPr lang="en-US" sz="1600" b="0" i="1" smtClean="0">
                        <a:latin typeface="Cambria Math" panose="02040503050406030204" pitchFamily="18" charset="0"/>
                      </a:rPr>
                      <m:t>≥.5</m:t>
                    </m:r>
                  </m:oMath>
                </a14:m>
                <a:r>
                  <a:rPr lang="en-US" sz="1600" dirty="0"/>
                  <a:t>) </a:t>
                </a:r>
              </a:p>
              <a:p>
                <a:r>
                  <a:rPr lang="en-US" sz="1600" dirty="0">
                    <a:solidFill>
                      <a:srgbClr val="FF0000"/>
                    </a:solidFill>
                  </a:rPr>
                  <a:t>Red</a:t>
                </a:r>
                <a:r>
                  <a:rPr lang="en-US" sz="1600" dirty="0"/>
                  <a:t> indicates negative items (no match a GT box w. </a:t>
                </a:r>
                <a:r>
                  <a:rPr lang="en-US" sz="1600" dirty="0" err="1"/>
                  <a:t>IoU</a:t>
                </a:r>
                <a14:m>
                  <m:oMath xmlns:m="http://schemas.openxmlformats.org/officeDocument/2006/math">
                    <m:r>
                      <a:rPr lang="en-US" sz="1600" b="0" i="1" smtClean="0">
                        <a:latin typeface="Cambria Math" panose="02040503050406030204" pitchFamily="18" charset="0"/>
                      </a:rPr>
                      <m:t>≥.5</m:t>
                    </m:r>
                  </m:oMath>
                </a14:m>
                <a:r>
                  <a:rPr lang="en-US" sz="1600" dirty="0"/>
                  <a:t>)</a:t>
                </a:r>
                <a:endParaRPr lang="en-SE" sz="16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8" y="0"/>
                <a:ext cx="3408386" cy="2395792"/>
              </a:xfrm>
              <a:blipFill>
                <a:blip r:embed="rId8"/>
                <a:stretch>
                  <a:fillRect l="-714" t="-763"/>
                </a:stretch>
              </a:blipFill>
            </p:spPr>
            <p:txBody>
              <a:bodyPr/>
              <a:lstStyle/>
              <a:p>
                <a:r>
                  <a:rPr lang="en-SE">
                    <a:noFill/>
                  </a:rPr>
                  <a:t> </a:t>
                </a:r>
              </a:p>
            </p:txBody>
          </p:sp>
        </mc:Fallback>
      </mc:AlternateContent>
      <p:grpSp>
        <p:nvGrpSpPr>
          <p:cNvPr id="59" name="Group 58">
            <a:extLst>
              <a:ext uri="{FF2B5EF4-FFF2-40B4-BE49-F238E27FC236}">
                <a16:creationId xmlns:a16="http://schemas.microsoft.com/office/drawing/2014/main" id="{956EDA90-87AA-B25C-298A-4F65D8C540D8}"/>
              </a:ext>
            </a:extLst>
          </p:cNvPr>
          <p:cNvGrpSpPr/>
          <p:nvPr/>
        </p:nvGrpSpPr>
        <p:grpSpPr>
          <a:xfrm>
            <a:off x="2687251" y="3501008"/>
            <a:ext cx="2100773" cy="2043223"/>
            <a:chOff x="1122051" y="3222387"/>
            <a:chExt cx="2100773" cy="2043223"/>
          </a:xfrm>
        </p:grpSpPr>
        <p:sp>
          <p:nvSpPr>
            <p:cNvPr id="15" name="Rectangle 14">
              <a:extLst>
                <a:ext uri="{FF2B5EF4-FFF2-40B4-BE49-F238E27FC236}">
                  <a16:creationId xmlns:a16="http://schemas.microsoft.com/office/drawing/2014/main" id="{DAA69F55-1FD6-4A9F-93B1-CEEC5FB955E8}"/>
                </a:ext>
              </a:extLst>
            </p:cNvPr>
            <p:cNvSpPr/>
            <p:nvPr/>
          </p:nvSpPr>
          <p:spPr bwMode="auto">
            <a:xfrm>
              <a:off x="1539746" y="3371237"/>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C1418972-6358-4BC3-BE84-28A685E09419}"/>
                </a:ext>
              </a:extLst>
            </p:cNvPr>
            <p:cNvSpPr txBox="1"/>
            <p:nvPr/>
          </p:nvSpPr>
          <p:spPr>
            <a:xfrm>
              <a:off x="1910935" y="4927056"/>
              <a:ext cx="752129" cy="338554"/>
            </a:xfrm>
            <a:prstGeom prst="rect">
              <a:avLst/>
            </a:prstGeom>
            <a:noFill/>
          </p:spPr>
          <p:txBody>
            <a:bodyPr wrap="none" rtlCol="0">
              <a:spAutoFit/>
            </a:bodyPr>
            <a:lstStyle/>
            <a:p>
              <a:r>
                <a:rPr lang="en-US" sz="1600" dirty="0"/>
                <a:t>Recall</a:t>
              </a:r>
              <a:endParaRPr lang="en-SE" sz="1600" dirty="0"/>
            </a:p>
          </p:txBody>
        </p:sp>
        <p:sp>
          <p:nvSpPr>
            <p:cNvPr id="17" name="TextBox 16">
              <a:extLst>
                <a:ext uri="{FF2B5EF4-FFF2-40B4-BE49-F238E27FC236}">
                  <a16:creationId xmlns:a16="http://schemas.microsoft.com/office/drawing/2014/main" id="{CE6DC5A9-11DD-4F42-B482-72F525EA7522}"/>
                </a:ext>
              </a:extLst>
            </p:cNvPr>
            <p:cNvSpPr txBox="1"/>
            <p:nvPr/>
          </p:nvSpPr>
          <p:spPr>
            <a:xfrm rot="16200000">
              <a:off x="848589" y="4060664"/>
              <a:ext cx="1026243" cy="338554"/>
            </a:xfrm>
            <a:prstGeom prst="rect">
              <a:avLst/>
            </a:prstGeom>
            <a:noFill/>
          </p:spPr>
          <p:txBody>
            <a:bodyPr wrap="none" rtlCol="0">
              <a:spAutoFit/>
            </a:bodyPr>
            <a:lstStyle/>
            <a:p>
              <a:r>
                <a:rPr lang="en-US" sz="1600" dirty="0"/>
                <a:t>Precision</a:t>
              </a:r>
              <a:endParaRPr lang="en-SE" sz="1600" dirty="0"/>
            </a:p>
          </p:txBody>
        </p:sp>
        <p:sp>
          <p:nvSpPr>
            <p:cNvPr id="12" name="Oval 11">
              <a:extLst>
                <a:ext uri="{FF2B5EF4-FFF2-40B4-BE49-F238E27FC236}">
                  <a16:creationId xmlns:a16="http://schemas.microsoft.com/office/drawing/2014/main" id="{363EE887-C5E0-0931-D0C5-39E0878421B7}"/>
                </a:ext>
              </a:extLst>
            </p:cNvPr>
            <p:cNvSpPr/>
            <p:nvPr/>
          </p:nvSpPr>
          <p:spPr bwMode="auto">
            <a:xfrm>
              <a:off x="1959067" y="332477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1" name="Oval 20">
              <a:extLst>
                <a:ext uri="{FF2B5EF4-FFF2-40B4-BE49-F238E27FC236}">
                  <a16:creationId xmlns:a16="http://schemas.microsoft.com/office/drawing/2014/main" id="{578BD129-AA9C-441F-8A41-F2DE1B01CBD9}"/>
                </a:ext>
              </a:extLst>
            </p:cNvPr>
            <p:cNvSpPr/>
            <p:nvPr/>
          </p:nvSpPr>
          <p:spPr bwMode="auto">
            <a:xfrm>
              <a:off x="2437442" y="332477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TextBox 64">
              <a:extLst>
                <a:ext uri="{FF2B5EF4-FFF2-40B4-BE49-F238E27FC236}">
                  <a16:creationId xmlns:a16="http://schemas.microsoft.com/office/drawing/2014/main" id="{FC44D8DA-71DB-150E-B19C-915886ECAC01}"/>
                </a:ext>
              </a:extLst>
            </p:cNvPr>
            <p:cNvSpPr txBox="1"/>
            <p:nvPr/>
          </p:nvSpPr>
          <p:spPr>
            <a:xfrm>
              <a:off x="2752824" y="4927056"/>
              <a:ext cx="470000" cy="338554"/>
            </a:xfrm>
            <a:prstGeom prst="rect">
              <a:avLst/>
            </a:prstGeom>
            <a:noFill/>
          </p:spPr>
          <p:txBody>
            <a:bodyPr wrap="none" rtlCol="0">
              <a:spAutoFit/>
            </a:bodyPr>
            <a:lstStyle/>
            <a:p>
              <a:r>
                <a:rPr lang="en-US" sz="1600" dirty="0"/>
                <a:t>1.0</a:t>
              </a:r>
              <a:endParaRPr lang="en-SE" sz="1600" dirty="0"/>
            </a:p>
          </p:txBody>
        </p:sp>
        <p:sp>
          <p:nvSpPr>
            <p:cNvPr id="66" name="TextBox 65">
              <a:extLst>
                <a:ext uri="{FF2B5EF4-FFF2-40B4-BE49-F238E27FC236}">
                  <a16:creationId xmlns:a16="http://schemas.microsoft.com/office/drawing/2014/main" id="{CD9B728F-8143-34A5-D0F1-5BD1FCEDE20C}"/>
                </a:ext>
              </a:extLst>
            </p:cNvPr>
            <p:cNvSpPr txBox="1"/>
            <p:nvPr/>
          </p:nvSpPr>
          <p:spPr>
            <a:xfrm>
              <a:off x="1122051" y="3222387"/>
              <a:ext cx="470000" cy="338554"/>
            </a:xfrm>
            <a:prstGeom prst="rect">
              <a:avLst/>
            </a:prstGeom>
            <a:noFill/>
          </p:spPr>
          <p:txBody>
            <a:bodyPr wrap="none" rtlCol="0">
              <a:spAutoFit/>
            </a:bodyPr>
            <a:lstStyle/>
            <a:p>
              <a:r>
                <a:rPr lang="en-US" sz="1600" dirty="0"/>
                <a:t>1.0</a:t>
              </a:r>
              <a:endParaRPr lang="en-SE" sz="1600" dirty="0"/>
            </a:p>
          </p:txBody>
        </p:sp>
        <p:sp>
          <p:nvSpPr>
            <p:cNvPr id="71" name="Oval 70">
              <a:extLst>
                <a:ext uri="{FF2B5EF4-FFF2-40B4-BE49-F238E27FC236}">
                  <a16:creationId xmlns:a16="http://schemas.microsoft.com/office/drawing/2014/main" id="{840DCCF0-91ED-21E3-982F-4D465DF8998D}"/>
                </a:ext>
              </a:extLst>
            </p:cNvPr>
            <p:cNvSpPr/>
            <p:nvPr/>
          </p:nvSpPr>
          <p:spPr bwMode="auto">
            <a:xfrm>
              <a:off x="2940268" y="373570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2" name="Oval 71">
              <a:extLst>
                <a:ext uri="{FF2B5EF4-FFF2-40B4-BE49-F238E27FC236}">
                  <a16:creationId xmlns:a16="http://schemas.microsoft.com/office/drawing/2014/main" id="{34AD4863-F371-F794-6857-FC03035164F1}"/>
                </a:ext>
              </a:extLst>
            </p:cNvPr>
            <p:cNvSpPr/>
            <p:nvPr/>
          </p:nvSpPr>
          <p:spPr bwMode="auto">
            <a:xfrm>
              <a:off x="2932331" y="398776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4671E1D7-E1F7-482F-35AD-F5FE9DCC95B0}"/>
                </a:ext>
              </a:extLst>
            </p:cNvPr>
            <p:cNvSpPr/>
            <p:nvPr/>
          </p:nvSpPr>
          <p:spPr bwMode="auto">
            <a:xfrm>
              <a:off x="2915816" y="33172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13"/>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3131840"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p:grpSp>
        <p:nvGrpSpPr>
          <p:cNvPr id="114" name="Group 113">
            <a:extLst>
              <a:ext uri="{FF2B5EF4-FFF2-40B4-BE49-F238E27FC236}">
                <a16:creationId xmlns:a16="http://schemas.microsoft.com/office/drawing/2014/main" id="{12C3F430-7660-8260-1E56-B4B4E27B44FC}"/>
              </a:ext>
            </a:extLst>
          </p:cNvPr>
          <p:cNvGrpSpPr/>
          <p:nvPr/>
        </p:nvGrpSpPr>
        <p:grpSpPr>
          <a:xfrm>
            <a:off x="4572001" y="548746"/>
            <a:ext cx="4669691" cy="4945527"/>
            <a:chOff x="4861509" y="1246573"/>
            <a:chExt cx="3876830" cy="4066501"/>
          </a:xfrm>
        </p:grpSpPr>
        <p:sp>
          <p:nvSpPr>
            <p:cNvPr id="77" name="Freeform: Shape 76">
              <a:extLst>
                <a:ext uri="{FF2B5EF4-FFF2-40B4-BE49-F238E27FC236}">
                  <a16:creationId xmlns:a16="http://schemas.microsoft.com/office/drawing/2014/main" id="{0DF391CA-B95C-91E7-8323-A92CCAF0FC63}"/>
                </a:ext>
              </a:extLst>
            </p:cNvPr>
            <p:cNvSpPr/>
            <p:nvPr/>
          </p:nvSpPr>
          <p:spPr bwMode="auto">
            <a:xfrm>
              <a:off x="5005109" y="3849290"/>
              <a:ext cx="2113496" cy="1252401"/>
            </a:xfrm>
            <a:custGeom>
              <a:avLst/>
              <a:gdLst>
                <a:gd name="connsiteX0" fmla="*/ 0 w 5429250"/>
                <a:gd name="connsiteY0" fmla="*/ 2318657 h 2326822"/>
                <a:gd name="connsiteX1" fmla="*/ 1714500 w 5429250"/>
                <a:gd name="connsiteY1" fmla="*/ 1706336 h 2326822"/>
                <a:gd name="connsiteX2" fmla="*/ 2726871 w 5429250"/>
                <a:gd name="connsiteY2" fmla="*/ 0 h 2326822"/>
                <a:gd name="connsiteX3" fmla="*/ 3714750 w 5429250"/>
                <a:gd name="connsiteY3" fmla="*/ 1706336 h 2326822"/>
                <a:gd name="connsiteX4" fmla="*/ 5429250 w 5429250"/>
                <a:gd name="connsiteY4" fmla="*/ 2326822 h 2326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0" h="2326822">
                  <a:moveTo>
                    <a:pt x="0" y="2318657"/>
                  </a:moveTo>
                  <a:cubicBezTo>
                    <a:pt x="630011" y="2205718"/>
                    <a:pt x="1260022" y="2092779"/>
                    <a:pt x="1714500" y="1706336"/>
                  </a:cubicBezTo>
                  <a:cubicBezTo>
                    <a:pt x="2168979" y="1319893"/>
                    <a:pt x="2393496" y="0"/>
                    <a:pt x="2726871" y="0"/>
                  </a:cubicBezTo>
                  <a:cubicBezTo>
                    <a:pt x="3060246" y="0"/>
                    <a:pt x="3264354" y="1318532"/>
                    <a:pt x="3714750" y="1706336"/>
                  </a:cubicBezTo>
                  <a:cubicBezTo>
                    <a:pt x="4165147" y="2094140"/>
                    <a:pt x="4797198" y="2210481"/>
                    <a:pt x="5429250" y="232682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sp>
          <p:nvSpPr>
            <p:cNvPr id="84" name="Freeform: Shape 83">
              <a:extLst>
                <a:ext uri="{FF2B5EF4-FFF2-40B4-BE49-F238E27FC236}">
                  <a16:creationId xmlns:a16="http://schemas.microsoft.com/office/drawing/2014/main" id="{577C9C83-AD44-7C75-01FA-C7B0AE6112CE}"/>
                </a:ext>
              </a:extLst>
            </p:cNvPr>
            <p:cNvSpPr/>
            <p:nvPr/>
          </p:nvSpPr>
          <p:spPr bwMode="auto">
            <a:xfrm>
              <a:off x="7157949" y="3603135"/>
              <a:ext cx="912044" cy="1510370"/>
            </a:xfrm>
            <a:custGeom>
              <a:avLst/>
              <a:gdLst>
                <a:gd name="connsiteX0" fmla="*/ 0 w 2841172"/>
                <a:gd name="connsiteY0" fmla="*/ 2351332 h 2351332"/>
                <a:gd name="connsiteX1" fmla="*/ 1069522 w 2841172"/>
                <a:gd name="connsiteY1" fmla="*/ 1624710 h 2351332"/>
                <a:gd name="connsiteX2" fmla="*/ 1445079 w 2841172"/>
                <a:gd name="connsiteY2" fmla="*/ 17 h 2351332"/>
                <a:gd name="connsiteX3" fmla="*/ 1869622 w 2841172"/>
                <a:gd name="connsiteY3" fmla="*/ 1657367 h 2351332"/>
                <a:gd name="connsiteX4" fmla="*/ 2841172 w 2841172"/>
                <a:gd name="connsiteY4" fmla="*/ 2351332 h 235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172" h="2351332">
                  <a:moveTo>
                    <a:pt x="0" y="2351332"/>
                  </a:moveTo>
                  <a:cubicBezTo>
                    <a:pt x="414338" y="2183964"/>
                    <a:pt x="828676" y="2016596"/>
                    <a:pt x="1069522" y="1624710"/>
                  </a:cubicBezTo>
                  <a:cubicBezTo>
                    <a:pt x="1310368" y="1232824"/>
                    <a:pt x="1311729" y="-5426"/>
                    <a:pt x="1445079" y="17"/>
                  </a:cubicBezTo>
                  <a:cubicBezTo>
                    <a:pt x="1578429" y="5460"/>
                    <a:pt x="1636940" y="1265481"/>
                    <a:pt x="1869622" y="1657367"/>
                  </a:cubicBezTo>
                  <a:cubicBezTo>
                    <a:pt x="2102304" y="2049253"/>
                    <a:pt x="2471738" y="2200292"/>
                    <a:pt x="2841172" y="235133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cxnSp>
          <p:nvCxnSpPr>
            <p:cNvPr id="85" name="Straight Arrow Connector 84">
              <a:extLst>
                <a:ext uri="{FF2B5EF4-FFF2-40B4-BE49-F238E27FC236}">
                  <a16:creationId xmlns:a16="http://schemas.microsoft.com/office/drawing/2014/main" id="{44D0D6C4-9C70-67AE-E5F9-3EE6EFA15B00}"/>
                </a:ext>
              </a:extLst>
            </p:cNvPr>
            <p:cNvCxnSpPr>
              <a:cxnSpLocks/>
            </p:cNvCxnSpPr>
            <p:nvPr/>
          </p:nvCxnSpPr>
          <p:spPr bwMode="auto">
            <a:xfrm flipV="1">
              <a:off x="5005109" y="5108910"/>
              <a:ext cx="3295073" cy="4594"/>
            </a:xfrm>
            <a:prstGeom prst="straightConnector1">
              <a:avLst/>
            </a:prstGeom>
            <a:no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5BB43B91-01A9-C46F-D02D-C033CE8058E7}"/>
                    </a:ext>
                  </a:extLst>
                </p:cNvPr>
                <p:cNvSpPr txBox="1"/>
                <p:nvPr/>
              </p:nvSpPr>
              <p:spPr>
                <a:xfrm>
                  <a:off x="7678691" y="4014217"/>
                  <a:ext cx="1059648" cy="531451"/>
                </a:xfrm>
                <a:prstGeom prst="rect">
                  <a:avLst/>
                </a:prstGeom>
                <a:noFill/>
              </p:spPr>
              <p:txBody>
                <a:bodyPr wrap="square">
                  <a:spAutoFit/>
                </a:bodyPr>
                <a:lstStyle/>
                <a:p>
                  <a:r>
                    <a:rPr lang="en-US" sz="1200" dirty="0"/>
                    <a:t>Positive items (match a GT box w. </a:t>
                  </a:r>
                  <a:r>
                    <a:rPr lang="en-US" sz="1200" dirty="0" err="1"/>
                    <a:t>IoU</a:t>
                  </a:r>
                  <a14:m>
                    <m:oMath xmlns:m="http://schemas.openxmlformats.org/officeDocument/2006/math">
                      <m:r>
                        <a:rPr lang="en-US" sz="1200" b="0" i="1" smtClean="0">
                          <a:latin typeface="Cambria Math" panose="02040503050406030204" pitchFamily="18" charset="0"/>
                        </a:rPr>
                        <m:t>≥.5</m:t>
                      </m:r>
                    </m:oMath>
                  </a14:m>
                  <a:r>
                    <a:rPr lang="en-US" sz="1200" dirty="0"/>
                    <a:t>)</a:t>
                  </a:r>
                  <a:endParaRPr lang="en-SE" sz="1200" dirty="0"/>
                </a:p>
              </p:txBody>
            </p:sp>
          </mc:Choice>
          <mc:Fallback xmlns="">
            <p:sp>
              <p:nvSpPr>
                <p:cNvPr id="87" name="TextBox 86">
                  <a:extLst>
                    <a:ext uri="{FF2B5EF4-FFF2-40B4-BE49-F238E27FC236}">
                      <a16:creationId xmlns:a16="http://schemas.microsoft.com/office/drawing/2014/main" id="{5BB43B91-01A9-C46F-D02D-C033CE8058E7}"/>
                    </a:ext>
                  </a:extLst>
                </p:cNvPr>
                <p:cNvSpPr txBox="1">
                  <a:spLocks noRot="1" noChangeAspect="1" noMove="1" noResize="1" noEditPoints="1" noAdjustHandles="1" noChangeArrowheads="1" noChangeShapeType="1" noTextEdit="1"/>
                </p:cNvSpPr>
                <p:nvPr/>
              </p:nvSpPr>
              <p:spPr>
                <a:xfrm>
                  <a:off x="7678691" y="4014217"/>
                  <a:ext cx="1059648" cy="531451"/>
                </a:xfrm>
                <a:prstGeom prst="rect">
                  <a:avLst/>
                </a:prstGeom>
                <a:blipFill>
                  <a:blip r:embed="rId14"/>
                  <a:stretch>
                    <a:fillRect l="-478" t="-943" b="-566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068DA49-D828-69AF-E6D6-80389B412508}"/>
                    </a:ext>
                  </a:extLst>
                </p:cNvPr>
                <p:cNvSpPr txBox="1"/>
                <p:nvPr/>
              </p:nvSpPr>
              <p:spPr>
                <a:xfrm>
                  <a:off x="4861509" y="4014217"/>
                  <a:ext cx="1092593" cy="531451"/>
                </a:xfrm>
                <a:prstGeom prst="rect">
                  <a:avLst/>
                </a:prstGeom>
                <a:noFill/>
              </p:spPr>
              <p:txBody>
                <a:bodyPr wrap="square">
                  <a:spAutoFit/>
                </a:bodyPr>
                <a:lstStyle/>
                <a:p>
                  <a:r>
                    <a:rPr lang="en-US" sz="1200" dirty="0"/>
                    <a:t>Negative items (no match a GT box w. </a:t>
                  </a:r>
                  <a:r>
                    <a:rPr lang="en-US" sz="1200" dirty="0" err="1"/>
                    <a:t>IoU</a:t>
                  </a:r>
                  <a14:m>
                    <m:oMath xmlns:m="http://schemas.openxmlformats.org/officeDocument/2006/math">
                      <m:r>
                        <a:rPr lang="en-US" sz="1200" i="1">
                          <a:latin typeface="Cambria Math" panose="02040503050406030204" pitchFamily="18" charset="0"/>
                        </a:rPr>
                        <m:t>≥.5</m:t>
                      </m:r>
                    </m:oMath>
                  </a14:m>
                  <a:r>
                    <a:rPr lang="en-US" sz="1200" dirty="0"/>
                    <a:t>)</a:t>
                  </a:r>
                  <a:endParaRPr lang="en-SE" sz="1200" dirty="0"/>
                </a:p>
              </p:txBody>
            </p:sp>
          </mc:Choice>
          <mc:Fallback xmlns="">
            <p:sp>
              <p:nvSpPr>
                <p:cNvPr id="90" name="TextBox 89">
                  <a:extLst>
                    <a:ext uri="{FF2B5EF4-FFF2-40B4-BE49-F238E27FC236}">
                      <a16:creationId xmlns:a16="http://schemas.microsoft.com/office/drawing/2014/main" id="{2068DA49-D828-69AF-E6D6-80389B412508}"/>
                    </a:ext>
                  </a:extLst>
                </p:cNvPr>
                <p:cNvSpPr txBox="1">
                  <a:spLocks noRot="1" noChangeAspect="1" noMove="1" noResize="1" noEditPoints="1" noAdjustHandles="1" noChangeArrowheads="1" noChangeShapeType="1" noTextEdit="1"/>
                </p:cNvSpPr>
                <p:nvPr/>
              </p:nvSpPr>
              <p:spPr>
                <a:xfrm>
                  <a:off x="4861509" y="4014217"/>
                  <a:ext cx="1092593" cy="531451"/>
                </a:xfrm>
                <a:prstGeom prst="rect">
                  <a:avLst/>
                </a:prstGeom>
                <a:blipFill>
                  <a:blip r:embed="rId15"/>
                  <a:stretch>
                    <a:fillRect t="-943" b="-5660"/>
                  </a:stretch>
                </a:blipFill>
              </p:spPr>
              <p:txBody>
                <a:bodyPr/>
                <a:lstStyle/>
                <a:p>
                  <a:r>
                    <a:rPr lang="en-SE">
                      <a:noFill/>
                    </a:rPr>
                    <a:t> </a:t>
                  </a:r>
                </a:p>
              </p:txBody>
            </p:sp>
          </mc:Fallback>
        </mc:AlternateContent>
        <p:sp>
          <p:nvSpPr>
            <p:cNvPr id="91" name="TextBox 90">
              <a:extLst>
                <a:ext uri="{FF2B5EF4-FFF2-40B4-BE49-F238E27FC236}">
                  <a16:creationId xmlns:a16="http://schemas.microsoft.com/office/drawing/2014/main" id="{8B80D98A-2745-AFF0-8434-D2A9E73CD559}"/>
                </a:ext>
              </a:extLst>
            </p:cNvPr>
            <p:cNvSpPr txBox="1"/>
            <p:nvPr/>
          </p:nvSpPr>
          <p:spPr>
            <a:xfrm>
              <a:off x="8041514" y="5085309"/>
              <a:ext cx="486020" cy="227765"/>
            </a:xfrm>
            <a:prstGeom prst="rect">
              <a:avLst/>
            </a:prstGeom>
            <a:noFill/>
          </p:spPr>
          <p:txBody>
            <a:bodyPr wrap="square" rtlCol="0">
              <a:spAutoFit/>
            </a:bodyPr>
            <a:lstStyle/>
            <a:p>
              <a:r>
                <a:rPr lang="en-US" sz="1200" dirty="0"/>
                <a:t>Score</a:t>
              </a:r>
              <a:endParaRPr lang="en-SE" sz="1200" dirty="0"/>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415EE1-F46B-E4FE-54A2-318F2F86A743}"/>
                    </a:ext>
                  </a:extLst>
                </p:cNvPr>
                <p:cNvSpPr txBox="1"/>
                <p:nvPr/>
              </p:nvSpPr>
              <p:spPr>
                <a:xfrm>
                  <a:off x="7251610" y="1246573"/>
                  <a:ext cx="1059648" cy="531451"/>
                </a:xfrm>
                <a:prstGeom prst="rect">
                  <a:avLst/>
                </a:prstGeom>
                <a:noFill/>
              </p:spPr>
              <p:txBody>
                <a:bodyPr wrap="square">
                  <a:spAutoFit/>
                </a:bodyPr>
                <a:lstStyle/>
                <a:p>
                  <a:r>
                    <a:rPr lang="en-US" sz="1200" dirty="0"/>
                    <a:t>Positive items (match a GT box w. </a:t>
                  </a:r>
                  <a:r>
                    <a:rPr lang="en-US" sz="1200" dirty="0" err="1"/>
                    <a:t>IoU</a:t>
                  </a:r>
                  <a14:m>
                    <m:oMath xmlns:m="http://schemas.openxmlformats.org/officeDocument/2006/math">
                      <m:r>
                        <a:rPr lang="en-US" sz="1200" b="0" i="1" smtClean="0">
                          <a:latin typeface="Cambria Math" panose="02040503050406030204" pitchFamily="18" charset="0"/>
                        </a:rPr>
                        <m:t>≥.5</m:t>
                      </m:r>
                    </m:oMath>
                  </a14:m>
                  <a:r>
                    <a:rPr lang="en-US" sz="1200" dirty="0"/>
                    <a:t>)</a:t>
                  </a:r>
                  <a:endParaRPr lang="en-SE" sz="1200" dirty="0"/>
                </a:p>
              </p:txBody>
            </p:sp>
          </mc:Choice>
          <mc:Fallback xmlns="">
            <p:sp>
              <p:nvSpPr>
                <p:cNvPr id="117" name="TextBox 116">
                  <a:extLst>
                    <a:ext uri="{FF2B5EF4-FFF2-40B4-BE49-F238E27FC236}">
                      <a16:creationId xmlns:a16="http://schemas.microsoft.com/office/drawing/2014/main" id="{9E415EE1-F46B-E4FE-54A2-318F2F86A743}"/>
                    </a:ext>
                  </a:extLst>
                </p:cNvPr>
                <p:cNvSpPr txBox="1">
                  <a:spLocks noRot="1" noChangeAspect="1" noMove="1" noResize="1" noEditPoints="1" noAdjustHandles="1" noChangeArrowheads="1" noChangeShapeType="1" noTextEdit="1"/>
                </p:cNvSpPr>
                <p:nvPr/>
              </p:nvSpPr>
              <p:spPr>
                <a:xfrm>
                  <a:off x="7251610" y="1246573"/>
                  <a:ext cx="1059648" cy="531451"/>
                </a:xfrm>
                <a:prstGeom prst="rect">
                  <a:avLst/>
                </a:prstGeom>
                <a:blipFill>
                  <a:blip r:embed="rId16"/>
                  <a:stretch>
                    <a:fillRect t="-943" b="-566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037F7EAD-D9D5-2D94-7B9E-66174ED8EB9D}"/>
                    </a:ext>
                  </a:extLst>
                </p:cNvPr>
                <p:cNvSpPr txBox="1"/>
                <p:nvPr/>
              </p:nvSpPr>
              <p:spPr>
                <a:xfrm>
                  <a:off x="5226638" y="1247950"/>
                  <a:ext cx="1092593" cy="531451"/>
                </a:xfrm>
                <a:prstGeom prst="rect">
                  <a:avLst/>
                </a:prstGeom>
                <a:noFill/>
              </p:spPr>
              <p:txBody>
                <a:bodyPr wrap="square">
                  <a:spAutoFit/>
                </a:bodyPr>
                <a:lstStyle/>
                <a:p>
                  <a:r>
                    <a:rPr lang="en-US" sz="1200" dirty="0"/>
                    <a:t>Negative items (no match a GT box w. </a:t>
                  </a:r>
                  <a:r>
                    <a:rPr lang="en-US" sz="1200" dirty="0" err="1"/>
                    <a:t>IoU</a:t>
                  </a:r>
                  <a14:m>
                    <m:oMath xmlns:m="http://schemas.openxmlformats.org/officeDocument/2006/math">
                      <m:r>
                        <a:rPr lang="en-US" sz="1200" i="1">
                          <a:latin typeface="Cambria Math" panose="02040503050406030204" pitchFamily="18" charset="0"/>
                        </a:rPr>
                        <m:t>≥.5</m:t>
                      </m:r>
                    </m:oMath>
                  </a14:m>
                  <a:r>
                    <a:rPr lang="en-US" sz="1200" dirty="0"/>
                    <a:t>)</a:t>
                  </a:r>
                  <a:endParaRPr lang="en-SE" sz="1200" dirty="0"/>
                </a:p>
              </p:txBody>
            </p:sp>
          </mc:Choice>
          <mc:Fallback xmlns="">
            <p:sp>
              <p:nvSpPr>
                <p:cNvPr id="118" name="TextBox 117">
                  <a:extLst>
                    <a:ext uri="{FF2B5EF4-FFF2-40B4-BE49-F238E27FC236}">
                      <a16:creationId xmlns:a16="http://schemas.microsoft.com/office/drawing/2014/main" id="{037F7EAD-D9D5-2D94-7B9E-66174ED8EB9D}"/>
                    </a:ext>
                  </a:extLst>
                </p:cNvPr>
                <p:cNvSpPr txBox="1">
                  <a:spLocks noRot="1" noChangeAspect="1" noMove="1" noResize="1" noEditPoints="1" noAdjustHandles="1" noChangeArrowheads="1" noChangeShapeType="1" noTextEdit="1"/>
                </p:cNvSpPr>
                <p:nvPr/>
              </p:nvSpPr>
              <p:spPr>
                <a:xfrm>
                  <a:off x="5226638" y="1247950"/>
                  <a:ext cx="1092593" cy="531451"/>
                </a:xfrm>
                <a:prstGeom prst="rect">
                  <a:avLst/>
                </a:prstGeom>
                <a:blipFill>
                  <a:blip r:embed="rId15"/>
                  <a:stretch>
                    <a:fillRect t="-943" b="-5660"/>
                  </a:stretch>
                </a:blipFill>
              </p:spPr>
              <p:txBody>
                <a:bodyPr/>
                <a:lstStyle/>
                <a:p>
                  <a:r>
                    <a:rPr lang="en-SE">
                      <a:noFill/>
                    </a:rPr>
                    <a:t> </a:t>
                  </a:r>
                </a:p>
              </p:txBody>
            </p:sp>
          </mc:Fallback>
        </mc:AlternateContent>
      </p:grpSp>
      <p:cxnSp>
        <p:nvCxnSpPr>
          <p:cNvPr id="96" name="Straight Arrow Connector 95">
            <a:extLst>
              <a:ext uri="{FF2B5EF4-FFF2-40B4-BE49-F238E27FC236}">
                <a16:creationId xmlns:a16="http://schemas.microsoft.com/office/drawing/2014/main" id="{0B7CDAB3-66F1-9B46-4861-B8F7464F51DB}"/>
              </a:ext>
            </a:extLst>
          </p:cNvPr>
          <p:cNvCxnSpPr/>
          <p:nvPr/>
        </p:nvCxnSpPr>
        <p:spPr bwMode="auto">
          <a:xfrm>
            <a:off x="7137669" y="1864914"/>
            <a:ext cx="693604" cy="0"/>
          </a:xfrm>
          <a:prstGeom prst="straightConnector1">
            <a:avLst/>
          </a:prstGeom>
          <a:noFill/>
          <a:ln w="25400" cap="flat" cmpd="sng" algn="ctr">
            <a:solidFill>
              <a:schemeClr val="tx1"/>
            </a:solidFill>
            <a:prstDash val="solid"/>
            <a:round/>
            <a:headEnd type="none" w="med" len="med"/>
            <a:tailEnd type="triangle"/>
          </a:ln>
          <a:effectLst/>
        </p:spPr>
      </p:cxnSp>
      <p:sp>
        <p:nvSpPr>
          <p:cNvPr id="97" name="TextBox 96">
            <a:extLst>
              <a:ext uri="{FF2B5EF4-FFF2-40B4-BE49-F238E27FC236}">
                <a16:creationId xmlns:a16="http://schemas.microsoft.com/office/drawing/2014/main" id="{2CC6C057-2D10-5450-73B4-EB38E44D1058}"/>
              </a:ext>
            </a:extLst>
          </p:cNvPr>
          <p:cNvSpPr txBox="1"/>
          <p:nvPr/>
        </p:nvSpPr>
        <p:spPr>
          <a:xfrm>
            <a:off x="7112303" y="1836846"/>
            <a:ext cx="1015821" cy="461665"/>
          </a:xfrm>
          <a:prstGeom prst="rect">
            <a:avLst/>
          </a:prstGeom>
          <a:noFill/>
        </p:spPr>
        <p:txBody>
          <a:bodyPr wrap="square" rtlCol="0">
            <a:spAutoFit/>
          </a:bodyPr>
          <a:lstStyle/>
          <a:p>
            <a:r>
              <a:rPr lang="en-US" sz="1200" dirty="0"/>
              <a:t>Pred. Pos. (Dog)</a:t>
            </a:r>
            <a:endParaRPr lang="en-SE" sz="1200" dirty="0"/>
          </a:p>
        </p:txBody>
      </p:sp>
      <p:sp>
        <p:nvSpPr>
          <p:cNvPr id="98" name="TextBox 97">
            <a:extLst>
              <a:ext uri="{FF2B5EF4-FFF2-40B4-BE49-F238E27FC236}">
                <a16:creationId xmlns:a16="http://schemas.microsoft.com/office/drawing/2014/main" id="{5A37BCD1-E3FB-ED56-32E4-C02D57A7BCA1}"/>
              </a:ext>
            </a:extLst>
          </p:cNvPr>
          <p:cNvSpPr txBox="1"/>
          <p:nvPr/>
        </p:nvSpPr>
        <p:spPr>
          <a:xfrm>
            <a:off x="6311913" y="1830306"/>
            <a:ext cx="937612" cy="461665"/>
          </a:xfrm>
          <a:prstGeom prst="rect">
            <a:avLst/>
          </a:prstGeom>
          <a:noFill/>
        </p:spPr>
        <p:txBody>
          <a:bodyPr wrap="square" rtlCol="0">
            <a:spAutoFit/>
          </a:bodyPr>
          <a:lstStyle/>
          <a:p>
            <a:r>
              <a:rPr lang="en-US" sz="1200" dirty="0"/>
              <a:t>Pred. Neg. (not Dog)</a:t>
            </a:r>
            <a:endParaRPr lang="en-SE" sz="1200" dirty="0"/>
          </a:p>
        </p:txBody>
      </p:sp>
      <p:cxnSp>
        <p:nvCxnSpPr>
          <p:cNvPr id="99" name="Straight Arrow Connector 98">
            <a:extLst>
              <a:ext uri="{FF2B5EF4-FFF2-40B4-BE49-F238E27FC236}">
                <a16:creationId xmlns:a16="http://schemas.microsoft.com/office/drawing/2014/main" id="{A68E357A-7FD2-24A0-FACB-A9C91AAAEE64}"/>
              </a:ext>
            </a:extLst>
          </p:cNvPr>
          <p:cNvCxnSpPr/>
          <p:nvPr/>
        </p:nvCxnSpPr>
        <p:spPr bwMode="auto">
          <a:xfrm>
            <a:off x="6449134" y="1865030"/>
            <a:ext cx="693604" cy="0"/>
          </a:xfrm>
          <a:prstGeom prst="straightConnector1">
            <a:avLst/>
          </a:prstGeom>
          <a:noFill/>
          <a:ln w="25400" cap="flat" cmpd="sng" algn="ctr">
            <a:solidFill>
              <a:schemeClr val="tx1"/>
            </a:solidFill>
            <a:prstDash val="solid"/>
            <a:round/>
            <a:headEnd type="triangle" w="med" len="med"/>
            <a:tailEnd type="none" w="med" len="med"/>
          </a:ln>
          <a:effectLst/>
        </p:spPr>
      </p:cxnSp>
      <p:cxnSp>
        <p:nvCxnSpPr>
          <p:cNvPr id="100" name="Straight Connector 99">
            <a:extLst>
              <a:ext uri="{FF2B5EF4-FFF2-40B4-BE49-F238E27FC236}">
                <a16:creationId xmlns:a16="http://schemas.microsoft.com/office/drawing/2014/main" id="{2A75ACED-327C-E0CA-BACE-59BDBA281074}"/>
              </a:ext>
            </a:extLst>
          </p:cNvPr>
          <p:cNvCxnSpPr>
            <a:cxnSpLocks/>
          </p:cNvCxnSpPr>
          <p:nvPr/>
        </p:nvCxnSpPr>
        <p:spPr bwMode="auto">
          <a:xfrm>
            <a:off x="7164106" y="1770593"/>
            <a:ext cx="0" cy="189145"/>
          </a:xfrm>
          <a:prstGeom prst="line">
            <a:avLst/>
          </a:prstGeom>
          <a:noFill/>
          <a:ln w="25400" cap="flat" cmpd="sng" algn="ctr">
            <a:solidFill>
              <a:schemeClr val="tx1"/>
            </a:solidFill>
            <a:prstDash val="solid"/>
            <a:round/>
            <a:headEnd type="none" w="med" len="med"/>
            <a:tailEnd type="none" w="med" len="med"/>
          </a:ln>
          <a:effectLst/>
        </p:spPr>
      </p:cxnSp>
      <p:sp>
        <p:nvSpPr>
          <p:cNvPr id="106" name="TextBox 105">
            <a:extLst>
              <a:ext uri="{FF2B5EF4-FFF2-40B4-BE49-F238E27FC236}">
                <a16:creationId xmlns:a16="http://schemas.microsoft.com/office/drawing/2014/main" id="{F1A6E554-7A08-600E-D87C-3B00A76A392B}"/>
              </a:ext>
            </a:extLst>
          </p:cNvPr>
          <p:cNvSpPr txBox="1"/>
          <p:nvPr/>
        </p:nvSpPr>
        <p:spPr>
          <a:xfrm>
            <a:off x="7167517" y="1476498"/>
            <a:ext cx="442018" cy="276999"/>
          </a:xfrm>
          <a:prstGeom prst="rect">
            <a:avLst/>
          </a:prstGeom>
          <a:noFill/>
        </p:spPr>
        <p:txBody>
          <a:bodyPr wrap="square" rtlCol="0">
            <a:spAutoFit/>
          </a:bodyPr>
          <a:lstStyle/>
          <a:p>
            <a:r>
              <a:rPr lang="en-US" sz="1200" dirty="0">
                <a:solidFill>
                  <a:srgbClr val="FF0000"/>
                </a:solidFill>
              </a:rPr>
              <a:t>FP</a:t>
            </a:r>
            <a:endParaRPr lang="en-SE" sz="1200" dirty="0">
              <a:solidFill>
                <a:srgbClr val="FF0000"/>
              </a:solidFill>
            </a:endParaRPr>
          </a:p>
        </p:txBody>
      </p:sp>
      <p:sp>
        <p:nvSpPr>
          <p:cNvPr id="107" name="TextBox 106">
            <a:extLst>
              <a:ext uri="{FF2B5EF4-FFF2-40B4-BE49-F238E27FC236}">
                <a16:creationId xmlns:a16="http://schemas.microsoft.com/office/drawing/2014/main" id="{13A29910-0B12-C632-0BA3-630463C1CC19}"/>
              </a:ext>
            </a:extLst>
          </p:cNvPr>
          <p:cNvSpPr txBox="1"/>
          <p:nvPr/>
        </p:nvSpPr>
        <p:spPr>
          <a:xfrm>
            <a:off x="6703558" y="1460778"/>
            <a:ext cx="420863" cy="276999"/>
          </a:xfrm>
          <a:prstGeom prst="rect">
            <a:avLst/>
          </a:prstGeom>
          <a:noFill/>
        </p:spPr>
        <p:txBody>
          <a:bodyPr wrap="square" rtlCol="0">
            <a:spAutoFit/>
          </a:bodyPr>
          <a:lstStyle/>
          <a:p>
            <a:r>
              <a:rPr lang="en-US" sz="1200" dirty="0">
                <a:solidFill>
                  <a:srgbClr val="996633"/>
                </a:solidFill>
              </a:rPr>
              <a:t>FN</a:t>
            </a:r>
            <a:endParaRPr lang="en-SE" sz="1200" dirty="0">
              <a:solidFill>
                <a:srgbClr val="996633"/>
              </a:solidFill>
            </a:endParaRPr>
          </a:p>
        </p:txBody>
      </p:sp>
      <p:sp>
        <p:nvSpPr>
          <p:cNvPr id="92" name="Freeform: Shape 91">
            <a:extLst>
              <a:ext uri="{FF2B5EF4-FFF2-40B4-BE49-F238E27FC236}">
                <a16:creationId xmlns:a16="http://schemas.microsoft.com/office/drawing/2014/main" id="{B4FD9488-E72F-CBC2-5879-6109953B026D}"/>
              </a:ext>
            </a:extLst>
          </p:cNvPr>
          <p:cNvSpPr/>
          <p:nvPr/>
        </p:nvSpPr>
        <p:spPr bwMode="auto">
          <a:xfrm>
            <a:off x="5298697" y="241741"/>
            <a:ext cx="2379994" cy="1553413"/>
          </a:xfrm>
          <a:custGeom>
            <a:avLst/>
            <a:gdLst>
              <a:gd name="connsiteX0" fmla="*/ 0 w 5429250"/>
              <a:gd name="connsiteY0" fmla="*/ 2318657 h 2326822"/>
              <a:gd name="connsiteX1" fmla="*/ 1714500 w 5429250"/>
              <a:gd name="connsiteY1" fmla="*/ 1706336 h 2326822"/>
              <a:gd name="connsiteX2" fmla="*/ 2726871 w 5429250"/>
              <a:gd name="connsiteY2" fmla="*/ 0 h 2326822"/>
              <a:gd name="connsiteX3" fmla="*/ 3714750 w 5429250"/>
              <a:gd name="connsiteY3" fmla="*/ 1706336 h 2326822"/>
              <a:gd name="connsiteX4" fmla="*/ 5429250 w 5429250"/>
              <a:gd name="connsiteY4" fmla="*/ 2326822 h 2326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0" h="2326822">
                <a:moveTo>
                  <a:pt x="0" y="2318657"/>
                </a:moveTo>
                <a:cubicBezTo>
                  <a:pt x="630011" y="2205718"/>
                  <a:pt x="1260022" y="2092779"/>
                  <a:pt x="1714500" y="1706336"/>
                </a:cubicBezTo>
                <a:cubicBezTo>
                  <a:pt x="2168979" y="1319893"/>
                  <a:pt x="2393496" y="0"/>
                  <a:pt x="2726871" y="0"/>
                </a:cubicBezTo>
                <a:cubicBezTo>
                  <a:pt x="3060246" y="0"/>
                  <a:pt x="3264354" y="1318532"/>
                  <a:pt x="3714750" y="1706336"/>
                </a:cubicBezTo>
                <a:cubicBezTo>
                  <a:pt x="4165147" y="2094140"/>
                  <a:pt x="4797198" y="2210481"/>
                  <a:pt x="5429250" y="232682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3" name="Freeform: Shape 92">
            <a:extLst>
              <a:ext uri="{FF2B5EF4-FFF2-40B4-BE49-F238E27FC236}">
                <a16:creationId xmlns:a16="http://schemas.microsoft.com/office/drawing/2014/main" id="{9416EEB4-9850-1AE2-1D23-30754D1BD816}"/>
              </a:ext>
            </a:extLst>
          </p:cNvPr>
          <p:cNvSpPr/>
          <p:nvPr/>
        </p:nvSpPr>
        <p:spPr bwMode="auto">
          <a:xfrm>
            <a:off x="6862588" y="-62753"/>
            <a:ext cx="1027047" cy="1873385"/>
          </a:xfrm>
          <a:custGeom>
            <a:avLst/>
            <a:gdLst>
              <a:gd name="connsiteX0" fmla="*/ 0 w 2841172"/>
              <a:gd name="connsiteY0" fmla="*/ 2351332 h 2351332"/>
              <a:gd name="connsiteX1" fmla="*/ 1069522 w 2841172"/>
              <a:gd name="connsiteY1" fmla="*/ 1624710 h 2351332"/>
              <a:gd name="connsiteX2" fmla="*/ 1445079 w 2841172"/>
              <a:gd name="connsiteY2" fmla="*/ 17 h 2351332"/>
              <a:gd name="connsiteX3" fmla="*/ 1869622 w 2841172"/>
              <a:gd name="connsiteY3" fmla="*/ 1657367 h 2351332"/>
              <a:gd name="connsiteX4" fmla="*/ 2841172 w 2841172"/>
              <a:gd name="connsiteY4" fmla="*/ 2351332 h 235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172" h="2351332">
                <a:moveTo>
                  <a:pt x="0" y="2351332"/>
                </a:moveTo>
                <a:cubicBezTo>
                  <a:pt x="414338" y="2183964"/>
                  <a:pt x="828676" y="2016596"/>
                  <a:pt x="1069522" y="1624710"/>
                </a:cubicBezTo>
                <a:cubicBezTo>
                  <a:pt x="1310368" y="1232824"/>
                  <a:pt x="1311729" y="-5426"/>
                  <a:pt x="1445079" y="17"/>
                </a:cubicBezTo>
                <a:cubicBezTo>
                  <a:pt x="1578429" y="5460"/>
                  <a:pt x="1636940" y="1265481"/>
                  <a:pt x="1869622" y="1657367"/>
                </a:cubicBezTo>
                <a:cubicBezTo>
                  <a:pt x="2102304" y="2049253"/>
                  <a:pt x="2471738" y="2200292"/>
                  <a:pt x="2841172" y="235133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94" name="Straight Arrow Connector 93">
            <a:extLst>
              <a:ext uri="{FF2B5EF4-FFF2-40B4-BE49-F238E27FC236}">
                <a16:creationId xmlns:a16="http://schemas.microsoft.com/office/drawing/2014/main" id="{C8433161-15A5-D06E-65E2-D8342DE14F23}"/>
              </a:ext>
            </a:extLst>
          </p:cNvPr>
          <p:cNvCxnSpPr>
            <a:cxnSpLocks/>
          </p:cNvCxnSpPr>
          <p:nvPr/>
        </p:nvCxnSpPr>
        <p:spPr bwMode="auto">
          <a:xfrm>
            <a:off x="5212521" y="1804934"/>
            <a:ext cx="2936329" cy="0"/>
          </a:xfrm>
          <a:prstGeom prst="straightConnector1">
            <a:avLst/>
          </a:prstGeom>
          <a:noFill/>
          <a:ln w="12700" cap="flat" cmpd="sng" algn="ctr">
            <a:solidFill>
              <a:schemeClr val="tx1"/>
            </a:solidFill>
            <a:prstDash val="solid"/>
            <a:round/>
            <a:headEnd type="none" w="med" len="med"/>
            <a:tailEnd type="arrow" w="med" len="med"/>
          </a:ln>
          <a:effectLst/>
        </p:spPr>
      </p:cxnSp>
      <p:sp>
        <p:nvSpPr>
          <p:cNvPr id="101" name="TextBox 100">
            <a:extLst>
              <a:ext uri="{FF2B5EF4-FFF2-40B4-BE49-F238E27FC236}">
                <a16:creationId xmlns:a16="http://schemas.microsoft.com/office/drawing/2014/main" id="{CB2EBD27-A23F-BE7A-72FC-67AB0C5224FF}"/>
              </a:ext>
            </a:extLst>
          </p:cNvPr>
          <p:cNvSpPr txBox="1"/>
          <p:nvPr/>
        </p:nvSpPr>
        <p:spPr>
          <a:xfrm>
            <a:off x="6630740" y="199326"/>
            <a:ext cx="814647" cy="461665"/>
          </a:xfrm>
          <a:prstGeom prst="rect">
            <a:avLst/>
          </a:prstGeom>
          <a:noFill/>
        </p:spPr>
        <p:txBody>
          <a:bodyPr wrap="none" rtlCol="0">
            <a:spAutoFit/>
          </a:bodyPr>
          <a:lstStyle/>
          <a:p>
            <a:r>
              <a:rPr lang="en-US" sz="1200" dirty="0"/>
              <a:t>Decision </a:t>
            </a:r>
          </a:p>
          <a:p>
            <a:r>
              <a:rPr lang="en-US" sz="1200" dirty="0"/>
              <a:t>thresh.</a:t>
            </a:r>
            <a:endParaRPr lang="en-SE" sz="1200" dirty="0"/>
          </a:p>
        </p:txBody>
      </p:sp>
      <p:sp>
        <p:nvSpPr>
          <p:cNvPr id="104" name="Right Triangle 103">
            <a:extLst>
              <a:ext uri="{FF2B5EF4-FFF2-40B4-BE49-F238E27FC236}">
                <a16:creationId xmlns:a16="http://schemas.microsoft.com/office/drawing/2014/main" id="{BB517348-8ED7-CF65-66EB-66B1D2CC3447}"/>
              </a:ext>
            </a:extLst>
          </p:cNvPr>
          <p:cNvSpPr/>
          <p:nvPr/>
        </p:nvSpPr>
        <p:spPr bwMode="auto">
          <a:xfrm>
            <a:off x="7164106" y="1614603"/>
            <a:ext cx="492362" cy="182583"/>
          </a:xfrm>
          <a:prstGeom prst="rtTriangle">
            <a:avLst/>
          </a:prstGeom>
          <a:solidFill>
            <a:srgbClr val="FF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5" name="Right Triangle 104">
            <a:extLst>
              <a:ext uri="{FF2B5EF4-FFF2-40B4-BE49-F238E27FC236}">
                <a16:creationId xmlns:a16="http://schemas.microsoft.com/office/drawing/2014/main" id="{E0F639F2-6C9F-AEC0-877A-7F37D2965146}"/>
              </a:ext>
            </a:extLst>
          </p:cNvPr>
          <p:cNvSpPr/>
          <p:nvPr/>
        </p:nvSpPr>
        <p:spPr bwMode="auto">
          <a:xfrm flipH="1">
            <a:off x="6886551" y="1470228"/>
            <a:ext cx="272539" cy="332671"/>
          </a:xfrm>
          <a:prstGeom prst="rtTriangle">
            <a:avLst/>
          </a:prstGeom>
          <a:solidFill>
            <a:srgbClr val="99663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8" name="TextBox 107">
            <a:extLst>
              <a:ext uri="{FF2B5EF4-FFF2-40B4-BE49-F238E27FC236}">
                <a16:creationId xmlns:a16="http://schemas.microsoft.com/office/drawing/2014/main" id="{681B1DF3-4ED8-E8FD-5EE5-41F615FA0CFD}"/>
              </a:ext>
            </a:extLst>
          </p:cNvPr>
          <p:cNvSpPr txBox="1"/>
          <p:nvPr/>
        </p:nvSpPr>
        <p:spPr>
          <a:xfrm>
            <a:off x="6281041" y="1151424"/>
            <a:ext cx="476004" cy="276999"/>
          </a:xfrm>
          <a:prstGeom prst="rect">
            <a:avLst/>
          </a:prstGeom>
          <a:noFill/>
        </p:spPr>
        <p:txBody>
          <a:bodyPr wrap="square" rtlCol="0">
            <a:spAutoFit/>
          </a:bodyPr>
          <a:lstStyle/>
          <a:p>
            <a:r>
              <a:rPr lang="en-US" sz="1200" dirty="0"/>
              <a:t>TN</a:t>
            </a:r>
            <a:endParaRPr lang="en-SE" sz="1200" dirty="0"/>
          </a:p>
        </p:txBody>
      </p:sp>
      <p:sp>
        <p:nvSpPr>
          <p:cNvPr id="109" name="TextBox 108">
            <a:extLst>
              <a:ext uri="{FF2B5EF4-FFF2-40B4-BE49-F238E27FC236}">
                <a16:creationId xmlns:a16="http://schemas.microsoft.com/office/drawing/2014/main" id="{21509199-691F-7193-9943-C915D9FAE902}"/>
              </a:ext>
            </a:extLst>
          </p:cNvPr>
          <p:cNvSpPr txBox="1"/>
          <p:nvPr/>
        </p:nvSpPr>
        <p:spPr>
          <a:xfrm>
            <a:off x="7244321" y="1166836"/>
            <a:ext cx="396554" cy="276999"/>
          </a:xfrm>
          <a:prstGeom prst="rect">
            <a:avLst/>
          </a:prstGeom>
          <a:noFill/>
        </p:spPr>
        <p:txBody>
          <a:bodyPr wrap="square" rtlCol="0">
            <a:spAutoFit/>
          </a:bodyPr>
          <a:lstStyle/>
          <a:p>
            <a:r>
              <a:rPr lang="en-US" sz="1200" dirty="0"/>
              <a:t>TP</a:t>
            </a:r>
            <a:endParaRPr lang="en-SE" sz="1200" dirty="0"/>
          </a:p>
        </p:txBody>
      </p:sp>
      <p:sp>
        <p:nvSpPr>
          <p:cNvPr id="110" name="TextBox 109">
            <a:extLst>
              <a:ext uri="{FF2B5EF4-FFF2-40B4-BE49-F238E27FC236}">
                <a16:creationId xmlns:a16="http://schemas.microsoft.com/office/drawing/2014/main" id="{5C4B9D93-3B49-2600-4667-1B112088020D}"/>
              </a:ext>
            </a:extLst>
          </p:cNvPr>
          <p:cNvSpPr txBox="1"/>
          <p:nvPr/>
        </p:nvSpPr>
        <p:spPr>
          <a:xfrm>
            <a:off x="7806121" y="1755452"/>
            <a:ext cx="585417" cy="276999"/>
          </a:xfrm>
          <a:prstGeom prst="rect">
            <a:avLst/>
          </a:prstGeom>
          <a:noFill/>
        </p:spPr>
        <p:txBody>
          <a:bodyPr wrap="none" rtlCol="0">
            <a:spAutoFit/>
          </a:bodyPr>
          <a:lstStyle/>
          <a:p>
            <a:r>
              <a:rPr lang="en-US" sz="1200" dirty="0"/>
              <a:t>Score</a:t>
            </a:r>
            <a:endParaRPr lang="en-SE" sz="1200" dirty="0"/>
          </a:p>
        </p:txBody>
      </p:sp>
      <p:sp>
        <p:nvSpPr>
          <p:cNvPr id="120" name="TextBox 119">
            <a:extLst>
              <a:ext uri="{FF2B5EF4-FFF2-40B4-BE49-F238E27FC236}">
                <a16:creationId xmlns:a16="http://schemas.microsoft.com/office/drawing/2014/main" id="{B06898B4-3F6B-6865-8B36-AEFFFF8D2230}"/>
              </a:ext>
            </a:extLst>
          </p:cNvPr>
          <p:cNvSpPr txBox="1"/>
          <p:nvPr/>
        </p:nvSpPr>
        <p:spPr>
          <a:xfrm>
            <a:off x="5826694" y="4781935"/>
            <a:ext cx="476004" cy="276999"/>
          </a:xfrm>
          <a:prstGeom prst="rect">
            <a:avLst/>
          </a:prstGeom>
          <a:noFill/>
        </p:spPr>
        <p:txBody>
          <a:bodyPr wrap="square" rtlCol="0">
            <a:spAutoFit/>
          </a:bodyPr>
          <a:lstStyle/>
          <a:p>
            <a:r>
              <a:rPr lang="en-US" sz="1200" dirty="0"/>
              <a:t>TN</a:t>
            </a:r>
            <a:endParaRPr lang="en-SE" sz="1200" dirty="0"/>
          </a:p>
        </p:txBody>
      </p:sp>
      <p:sp>
        <p:nvSpPr>
          <p:cNvPr id="121" name="TextBox 120">
            <a:extLst>
              <a:ext uri="{FF2B5EF4-FFF2-40B4-BE49-F238E27FC236}">
                <a16:creationId xmlns:a16="http://schemas.microsoft.com/office/drawing/2014/main" id="{B775E42B-0E61-A981-CA94-79E5D1E6D954}"/>
              </a:ext>
            </a:extLst>
          </p:cNvPr>
          <p:cNvSpPr txBox="1"/>
          <p:nvPr/>
        </p:nvSpPr>
        <p:spPr>
          <a:xfrm>
            <a:off x="7711482" y="4779831"/>
            <a:ext cx="396554" cy="276999"/>
          </a:xfrm>
          <a:prstGeom prst="rect">
            <a:avLst/>
          </a:prstGeom>
          <a:noFill/>
        </p:spPr>
        <p:txBody>
          <a:bodyPr wrap="square" rtlCol="0">
            <a:spAutoFit/>
          </a:bodyPr>
          <a:lstStyle/>
          <a:p>
            <a:r>
              <a:rPr lang="en-US" sz="1200" dirty="0"/>
              <a:t>TP</a:t>
            </a:r>
            <a:endParaRPr lang="en-SE" sz="1200" dirty="0"/>
          </a:p>
        </p:txBody>
      </p:sp>
      <p:cxnSp>
        <p:nvCxnSpPr>
          <p:cNvPr id="135" name="Straight Connector 134">
            <a:extLst>
              <a:ext uri="{FF2B5EF4-FFF2-40B4-BE49-F238E27FC236}">
                <a16:creationId xmlns:a16="http://schemas.microsoft.com/office/drawing/2014/main" id="{7C0C6FF4-68B3-C429-F57B-8BBE96E5E550}"/>
              </a:ext>
            </a:extLst>
          </p:cNvPr>
          <p:cNvCxnSpPr>
            <a:cxnSpLocks/>
          </p:cNvCxnSpPr>
          <p:nvPr/>
        </p:nvCxnSpPr>
        <p:spPr bwMode="auto">
          <a:xfrm>
            <a:off x="7316662" y="4072255"/>
            <a:ext cx="21516" cy="1348295"/>
          </a:xfrm>
          <a:prstGeom prst="line">
            <a:avLst/>
          </a:prstGeom>
          <a:noFill/>
          <a:ln w="12700" cap="flat" cmpd="sng" algn="ctr">
            <a:solidFill>
              <a:schemeClr val="tx1"/>
            </a:solidFill>
            <a:prstDash val="dash"/>
            <a:round/>
            <a:headEnd type="none" w="med" len="med"/>
            <a:tailEnd type="none" w="med" len="med"/>
          </a:ln>
          <a:effectLst/>
        </p:spPr>
      </p:cxnSp>
      <p:cxnSp>
        <p:nvCxnSpPr>
          <p:cNvPr id="138" name="Straight Arrow Connector 137">
            <a:extLst>
              <a:ext uri="{FF2B5EF4-FFF2-40B4-BE49-F238E27FC236}">
                <a16:creationId xmlns:a16="http://schemas.microsoft.com/office/drawing/2014/main" id="{72DB6239-986A-0BAF-5CEE-608476308B72}"/>
              </a:ext>
            </a:extLst>
          </p:cNvPr>
          <p:cNvCxnSpPr/>
          <p:nvPr/>
        </p:nvCxnSpPr>
        <p:spPr bwMode="auto">
          <a:xfrm>
            <a:off x="6644488" y="5313487"/>
            <a:ext cx="693604" cy="0"/>
          </a:xfrm>
          <a:prstGeom prst="straightConnector1">
            <a:avLst/>
          </a:prstGeom>
          <a:noFill/>
          <a:ln w="25400" cap="flat" cmpd="sng" algn="ctr">
            <a:solidFill>
              <a:schemeClr val="tx1"/>
            </a:solidFill>
            <a:prstDash val="solid"/>
            <a:round/>
            <a:headEnd type="triangle" w="med" len="med"/>
            <a:tailEnd type="none" w="med" len="med"/>
          </a:ln>
          <a:effectLst/>
        </p:spPr>
      </p:cxnSp>
      <p:cxnSp>
        <p:nvCxnSpPr>
          <p:cNvPr id="139" name="Straight Connector 138">
            <a:extLst>
              <a:ext uri="{FF2B5EF4-FFF2-40B4-BE49-F238E27FC236}">
                <a16:creationId xmlns:a16="http://schemas.microsoft.com/office/drawing/2014/main" id="{DACE21DE-7615-A91C-7CF3-EF875600C5D7}"/>
              </a:ext>
            </a:extLst>
          </p:cNvPr>
          <p:cNvCxnSpPr>
            <a:cxnSpLocks/>
          </p:cNvCxnSpPr>
          <p:nvPr/>
        </p:nvCxnSpPr>
        <p:spPr bwMode="auto">
          <a:xfrm>
            <a:off x="7338933" y="5219050"/>
            <a:ext cx="0" cy="189145"/>
          </a:xfrm>
          <a:prstGeom prst="line">
            <a:avLst/>
          </a:prstGeom>
          <a:noFill/>
          <a:ln w="25400" cap="flat" cmpd="sng" algn="ctr">
            <a:solidFill>
              <a:schemeClr val="tx1"/>
            </a:solidFill>
            <a:prstDash val="solid"/>
            <a:round/>
            <a:headEnd type="none" w="med" len="med"/>
            <a:tailEnd type="none" w="med" len="med"/>
          </a:ln>
          <a:effectLst/>
        </p:spPr>
      </p:cxnSp>
      <p:sp>
        <p:nvSpPr>
          <p:cNvPr id="140" name="TextBox 139">
            <a:extLst>
              <a:ext uri="{FF2B5EF4-FFF2-40B4-BE49-F238E27FC236}">
                <a16:creationId xmlns:a16="http://schemas.microsoft.com/office/drawing/2014/main" id="{2BC2C971-A1C4-53C4-714D-775603C0AFB7}"/>
              </a:ext>
            </a:extLst>
          </p:cNvPr>
          <p:cNvSpPr txBox="1"/>
          <p:nvPr/>
        </p:nvSpPr>
        <p:spPr>
          <a:xfrm>
            <a:off x="6952615" y="3564597"/>
            <a:ext cx="814647" cy="461665"/>
          </a:xfrm>
          <a:prstGeom prst="rect">
            <a:avLst/>
          </a:prstGeom>
          <a:noFill/>
        </p:spPr>
        <p:txBody>
          <a:bodyPr wrap="none" rtlCol="0">
            <a:spAutoFit/>
          </a:bodyPr>
          <a:lstStyle/>
          <a:p>
            <a:r>
              <a:rPr lang="en-US" sz="1200" dirty="0"/>
              <a:t>Decision </a:t>
            </a:r>
          </a:p>
          <a:p>
            <a:r>
              <a:rPr lang="en-US" sz="1200" dirty="0"/>
              <a:t>thresh.</a:t>
            </a:r>
            <a:endParaRPr lang="en-SE" sz="1200" dirty="0"/>
          </a:p>
        </p:txBody>
      </p:sp>
      <p:cxnSp>
        <p:nvCxnSpPr>
          <p:cNvPr id="141" name="Straight Arrow Connector 140">
            <a:extLst>
              <a:ext uri="{FF2B5EF4-FFF2-40B4-BE49-F238E27FC236}">
                <a16:creationId xmlns:a16="http://schemas.microsoft.com/office/drawing/2014/main" id="{7A151093-A5AB-A82D-60B3-268B4261AEA4}"/>
              </a:ext>
            </a:extLst>
          </p:cNvPr>
          <p:cNvCxnSpPr/>
          <p:nvPr/>
        </p:nvCxnSpPr>
        <p:spPr bwMode="auto">
          <a:xfrm>
            <a:off x="7326032" y="5313487"/>
            <a:ext cx="693604" cy="0"/>
          </a:xfrm>
          <a:prstGeom prst="straightConnector1">
            <a:avLst/>
          </a:prstGeom>
          <a:noFill/>
          <a:ln w="25400" cap="flat" cmpd="sng" algn="ctr">
            <a:solidFill>
              <a:schemeClr val="tx1"/>
            </a:solidFill>
            <a:prstDash val="solid"/>
            <a:round/>
            <a:headEnd type="none" w="med" len="med"/>
            <a:tailEnd type="triangle"/>
          </a:ln>
          <a:effectLst/>
        </p:spPr>
      </p:cxnSp>
      <p:sp>
        <p:nvSpPr>
          <p:cNvPr id="144" name="TextBox 143">
            <a:extLst>
              <a:ext uri="{FF2B5EF4-FFF2-40B4-BE49-F238E27FC236}">
                <a16:creationId xmlns:a16="http://schemas.microsoft.com/office/drawing/2014/main" id="{079968BC-AA68-54D8-6949-E691A4CB713E}"/>
              </a:ext>
            </a:extLst>
          </p:cNvPr>
          <p:cNvSpPr txBox="1"/>
          <p:nvPr/>
        </p:nvSpPr>
        <p:spPr>
          <a:xfrm>
            <a:off x="7298210" y="5280158"/>
            <a:ext cx="1015821" cy="461665"/>
          </a:xfrm>
          <a:prstGeom prst="rect">
            <a:avLst/>
          </a:prstGeom>
          <a:noFill/>
        </p:spPr>
        <p:txBody>
          <a:bodyPr wrap="square" rtlCol="0">
            <a:spAutoFit/>
          </a:bodyPr>
          <a:lstStyle/>
          <a:p>
            <a:r>
              <a:rPr lang="en-US" sz="1200" dirty="0"/>
              <a:t>Pred. Pos. (Dog)</a:t>
            </a:r>
            <a:endParaRPr lang="en-SE" sz="1200" dirty="0"/>
          </a:p>
        </p:txBody>
      </p:sp>
      <p:sp>
        <p:nvSpPr>
          <p:cNvPr id="145" name="TextBox 144">
            <a:extLst>
              <a:ext uri="{FF2B5EF4-FFF2-40B4-BE49-F238E27FC236}">
                <a16:creationId xmlns:a16="http://schemas.microsoft.com/office/drawing/2014/main" id="{13FD5DEE-D172-F9F9-EC26-67C49A61AC84}"/>
              </a:ext>
            </a:extLst>
          </p:cNvPr>
          <p:cNvSpPr txBox="1"/>
          <p:nvPr/>
        </p:nvSpPr>
        <p:spPr>
          <a:xfrm>
            <a:off x="6497820" y="5273618"/>
            <a:ext cx="937612" cy="461665"/>
          </a:xfrm>
          <a:prstGeom prst="rect">
            <a:avLst/>
          </a:prstGeom>
          <a:noFill/>
        </p:spPr>
        <p:txBody>
          <a:bodyPr wrap="square" rtlCol="0">
            <a:spAutoFit/>
          </a:bodyPr>
          <a:lstStyle/>
          <a:p>
            <a:r>
              <a:rPr lang="en-US" sz="1200" dirty="0"/>
              <a:t>Pred. Neg. (not Dog)</a:t>
            </a:r>
            <a:endParaRPr lang="en-SE" sz="1200" dirty="0"/>
          </a:p>
        </p:txBody>
      </p:sp>
      <p:sp>
        <p:nvSpPr>
          <p:cNvPr id="146" name="Content Placeholder 7">
            <a:extLst>
              <a:ext uri="{FF2B5EF4-FFF2-40B4-BE49-F238E27FC236}">
                <a16:creationId xmlns:a16="http://schemas.microsoft.com/office/drawing/2014/main" id="{8F059F9A-0EE9-D31E-F291-A5075470B3B1}"/>
              </a:ext>
            </a:extLst>
          </p:cNvPr>
          <p:cNvSpPr txBox="1">
            <a:spLocks/>
          </p:cNvSpPr>
          <p:nvPr/>
        </p:nvSpPr>
        <p:spPr bwMode="auto">
          <a:xfrm>
            <a:off x="-18941" y="3721141"/>
            <a:ext cx="2874826" cy="867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Prediction confidence scores for Dog class:  </a:t>
            </a:r>
            <a:r>
              <a:rPr lang="en-US" sz="1600" kern="0" dirty="0">
                <a:solidFill>
                  <a:srgbClr val="00B050"/>
                </a:solidFill>
              </a:rPr>
              <a:t>(.99, .95, .93, </a:t>
            </a:r>
            <a:r>
              <a:rPr lang="en-US" sz="1600" kern="0" dirty="0">
                <a:solidFill>
                  <a:srgbClr val="C00000"/>
                </a:solidFill>
              </a:rPr>
              <a:t>.9, .5)</a:t>
            </a:r>
            <a:endParaRPr lang="en-SE" sz="1600" kern="0" dirty="0"/>
          </a:p>
        </p:txBody>
      </p:sp>
    </p:spTree>
    <p:extLst>
      <p:ext uri="{BB962C8B-B14F-4D97-AF65-F5344CB8AC3E}">
        <p14:creationId xmlns:p14="http://schemas.microsoft.com/office/powerpoint/2010/main" val="1531298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1×1×</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xmlns="">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xmlns="">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t>Blue box: Ground Truth; Red box: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457200" y="1088087"/>
                <a:ext cx="8229600" cy="2628945"/>
              </a:xfrm>
            </p:spPr>
            <p:txBody>
              <a:bodyPr>
                <a:normAutofit fontScale="47500" lnSpcReduction="20000"/>
              </a:bodyPr>
              <a:lstStyle/>
              <a:p>
                <a:r>
                  <a:rPr lang="en-US" dirty="0"/>
                  <a:t>NMS discards (suppresses) overlapping object boxes except the one with the maximum classification score </a:t>
                </a:r>
              </a:p>
              <a:p>
                <a:r>
                  <a:rPr lang="en-US" dirty="0"/>
                  <a:t>1. For each output class</a:t>
                </a:r>
              </a:p>
              <a:p>
                <a:pPr lvl="1"/>
                <a:r>
                  <a:rPr lang="en-US" dirty="0"/>
                  <a:t>1.1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1.2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1.3. If any boxes remain, GOTO 1.1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457200" y="1088087"/>
                <a:ext cx="8229600" cy="2628945"/>
              </a:xfrm>
              <a:blipFill>
                <a:blip r:embed="rId3"/>
                <a:stretch>
                  <a:fillRect l="-222" t="-20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dirty="0"/>
              <a:t>Evaluating Object Detectors:</a:t>
            </a:r>
            <a:br>
              <a:rPr lang="en-US" dirty="0"/>
            </a:br>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0000" lnSpcReduction="20000"/>
              </a:bodyPr>
              <a:lstStyle/>
              <a:p>
                <a:r>
                  <a:rPr lang="en-US" dirty="0"/>
                  <a:t>1. Run object detector on all test images (with NMS)</a:t>
                </a:r>
              </a:p>
              <a:p>
                <a:r>
                  <a:rPr lang="en-US" dirty="0"/>
                  <a:t>2. For each class, compute Average Precision (AP)</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a:t>
                </a:r>
                <a:r>
                  <a:rPr lang="en-US" altLang="zh-CN" dirty="0"/>
                  <a:t>for each class, e.g., </a:t>
                </a:r>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PR Curve</a:t>
                </a:r>
                <a:r>
                  <a:rPr lang="en-US" dirty="0"/>
                  <a:t>) for the dog class</a:t>
                </a:r>
                <a:endParaRPr lang="en-SE" dirty="0"/>
              </a:p>
              <a:p>
                <a:r>
                  <a:rPr lang="en-US" dirty="0"/>
                  <a:t>3. mean Average Precision (</a:t>
                </a:r>
                <a:r>
                  <a:rPr lang="en-US" dirty="0" err="1"/>
                  <a:t>mAP</a:t>
                </a:r>
                <a:r>
                  <a:rPr lang="en-US" dirty="0"/>
                  <a:t>) = average of APs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and take average</a:t>
                </a:r>
              </a:p>
              <a:p>
                <a:r>
                  <a:rPr lang="en-US" dirty="0"/>
                  <a:t>FYI: Object Detection Performance Metrics</a:t>
                </a:r>
              </a:p>
              <a:p>
                <a:pPr lvl="1"/>
                <a:r>
                  <a:rPr lang="en-US" dirty="0">
                    <a:hlinkClick r:id="rId2"/>
                  </a:rPr>
                  <a:t>https://www.coursera.org/learn/computer-vision-with-embedded-machine-learning/lecture/zDIgp/object-detection-performance-metrics</a:t>
                </a:r>
                <a:endParaRPr lang="en-SE" dirty="0"/>
              </a:p>
            </p:txBody>
          </p:sp>
        </mc:Choice>
        <mc:Fallback xmlns="">
          <p:sp>
            <p:nvSpPr>
              <p:cNvPr id="3" name="Content Placeholder 2">
                <a:extLst>
                  <a:ext uri="{FF2B5EF4-FFF2-40B4-BE49-F238E27FC236}">
                    <a16:creationId xmlns:a16="http://schemas.microsoft.com/office/drawing/2014/main" id="{24A5E6D0-6F3F-4ABE-B185-FF4D7BDB0C00}"/>
                  </a:ext>
                </a:extLst>
              </p:cNvPr>
              <p:cNvSpPr>
                <a:spLocks noGrp="1" noRot="1" noChangeAspect="1" noMove="1" noResize="1" noEditPoints="1" noAdjustHandles="1" noChangeArrowheads="1" noChangeShapeType="1" noTextEdit="1"/>
              </p:cNvSpPr>
              <p:nvPr>
                <p:ph idx="1"/>
              </p:nvPr>
            </p:nvSpPr>
            <p:spPr>
              <a:xfrm>
                <a:off x="457200" y="1295400"/>
                <a:ext cx="8229600" cy="5013920"/>
              </a:xfrm>
              <a:blipFill>
                <a:blip r:embed="rId3"/>
                <a:stretch>
                  <a:fillRect l="-815" t="-20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2</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dirty="0"/>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3"/>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4"/>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5"/>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6"/>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7"/>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8"/>
          <a:stretch>
            <a:fillRect/>
          </a:stretch>
        </p:blipFill>
        <p:spPr>
          <a:xfrm>
            <a:off x="6041386" y="3434635"/>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FP=1</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6818660" y="5869143"/>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6818660" y="5869143"/>
                <a:ext cx="1944416" cy="87883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CF01E-9A5D-6ADC-ADB1-8D2149D7C20F}"/>
                  </a:ext>
                </a:extLst>
              </p:cNvPr>
              <p:cNvSpPr txBox="1"/>
              <p:nvPr/>
            </p:nvSpPr>
            <p:spPr>
              <a:xfrm>
                <a:off x="5796136" y="5180048"/>
                <a:ext cx="3456384" cy="668901"/>
              </a:xfrm>
              <a:prstGeom prst="rect">
                <a:avLst/>
              </a:prstGeom>
              <a:noFill/>
            </p:spPr>
            <p:txBody>
              <a:bodyPr wrap="square">
                <a:spAutoFit/>
              </a:bodyPr>
              <a:lstStyle/>
              <a:p>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the P-R Curve</a:t>
                </a:r>
                <a:r>
                  <a:rPr lang="en-US" dirty="0"/>
                  <a:t>) for the dog class</a:t>
                </a:r>
                <a:endParaRPr lang="en-SE" dirty="0"/>
              </a:p>
            </p:txBody>
          </p:sp>
        </mc:Choice>
        <mc:Fallback xmlns="">
          <p:sp>
            <p:nvSpPr>
              <p:cNvPr id="5" name="TextBox 4">
                <a:extLst>
                  <a:ext uri="{FF2B5EF4-FFF2-40B4-BE49-F238E27FC236}">
                    <a16:creationId xmlns:a16="http://schemas.microsoft.com/office/drawing/2014/main" id="{428CF01E-9A5D-6ADC-ADB1-8D2149D7C20F}"/>
                  </a:ext>
                </a:extLst>
              </p:cNvPr>
              <p:cNvSpPr txBox="1">
                <a:spLocks noRot="1" noChangeAspect="1" noMove="1" noResize="1" noEditPoints="1" noAdjustHandles="1" noChangeArrowheads="1" noChangeShapeType="1" noTextEdit="1"/>
              </p:cNvSpPr>
              <p:nvPr/>
            </p:nvSpPr>
            <p:spPr>
              <a:xfrm>
                <a:off x="5796136" y="5180048"/>
                <a:ext cx="3456384" cy="668901"/>
              </a:xfrm>
              <a:prstGeom prst="rect">
                <a:avLst/>
              </a:prstGeom>
              <a:blipFill>
                <a:blip r:embed="rId10"/>
                <a:stretch>
                  <a:fillRect l="-1587" t="-6422" r="-1235" b="-14679"/>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F9981B76-74ED-A439-3734-F58B154C6C8B}"/>
              </a:ext>
            </a:extLst>
          </p:cNvPr>
          <p:cNvSpPr txBox="1"/>
          <p:nvPr/>
        </p:nvSpPr>
        <p:spPr>
          <a:xfrm>
            <a:off x="5955550" y="3376984"/>
            <a:ext cx="433132" cy="307777"/>
          </a:xfrm>
          <a:prstGeom prst="rect">
            <a:avLst/>
          </a:prstGeom>
          <a:noFill/>
        </p:spPr>
        <p:txBody>
          <a:bodyPr wrap="none" rtlCol="0">
            <a:spAutoFit/>
          </a:bodyPr>
          <a:lstStyle/>
          <a:p>
            <a:r>
              <a:rPr lang="en-US" sz="1400" dirty="0"/>
              <a:t>1.0</a:t>
            </a:r>
            <a:endParaRPr lang="en-SE" sz="1400" dirty="0"/>
          </a:p>
        </p:txBody>
      </p:sp>
      <p:sp>
        <p:nvSpPr>
          <p:cNvPr id="7" name="TextBox 6">
            <a:extLst>
              <a:ext uri="{FF2B5EF4-FFF2-40B4-BE49-F238E27FC236}">
                <a16:creationId xmlns:a16="http://schemas.microsoft.com/office/drawing/2014/main" id="{C1ACEB16-FC43-BA68-598A-FB02E141973B}"/>
              </a:ext>
            </a:extLst>
          </p:cNvPr>
          <p:cNvSpPr txBox="1"/>
          <p:nvPr/>
        </p:nvSpPr>
        <p:spPr>
          <a:xfrm>
            <a:off x="5824820" y="2084627"/>
            <a:ext cx="433132" cy="307777"/>
          </a:xfrm>
          <a:prstGeom prst="rect">
            <a:avLst/>
          </a:prstGeom>
          <a:noFill/>
        </p:spPr>
        <p:txBody>
          <a:bodyPr wrap="none" rtlCol="0">
            <a:spAutoFit/>
          </a:bodyPr>
          <a:lstStyle/>
          <a:p>
            <a:r>
              <a:rPr lang="en-US" sz="1400" dirty="0"/>
              <a:t>1.0</a:t>
            </a:r>
            <a:endParaRPr lang="en-SE" sz="1400" dirty="0"/>
          </a:p>
        </p:txBody>
      </p:sp>
      <p:cxnSp>
        <p:nvCxnSpPr>
          <p:cNvPr id="24" name="Straight Connector 23">
            <a:extLst>
              <a:ext uri="{FF2B5EF4-FFF2-40B4-BE49-F238E27FC236}">
                <a16:creationId xmlns:a16="http://schemas.microsoft.com/office/drawing/2014/main" id="{70D0869A-CF70-3DB0-8D92-ED5834A6B942}"/>
              </a:ext>
            </a:extLst>
          </p:cNvPr>
          <p:cNvCxnSpPr>
            <a:cxnSpLocks/>
          </p:cNvCxnSpPr>
          <p:nvPr/>
        </p:nvCxnSpPr>
        <p:spPr bwMode="auto">
          <a:xfrm>
            <a:off x="695473"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5C50273-7574-1CB7-4E8B-F6EFDBCC2C5A}"/>
              </a:ext>
            </a:extLst>
          </p:cNvPr>
          <p:cNvCxnSpPr>
            <a:cxnSpLocks/>
          </p:cNvCxnSpPr>
          <p:nvPr/>
        </p:nvCxnSpPr>
        <p:spPr bwMode="auto">
          <a:xfrm>
            <a:off x="4240538"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EF22302C-4D69-C3A9-7D5B-6D518B04A118}"/>
              </a:ext>
            </a:extLst>
          </p:cNvPr>
          <p:cNvCxnSpPr>
            <a:cxnSpLocks/>
          </p:cNvCxnSpPr>
          <p:nvPr/>
        </p:nvCxnSpPr>
        <p:spPr bwMode="auto">
          <a:xfrm>
            <a:off x="7795096"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06E33C24-4F09-E326-59D8-BE6CAE7B83F1}"/>
              </a:ext>
            </a:extLst>
          </p:cNvPr>
          <p:cNvCxnSpPr>
            <a:cxnSpLocks/>
          </p:cNvCxnSpPr>
          <p:nvPr/>
        </p:nvCxnSpPr>
        <p:spPr bwMode="auto">
          <a:xfrm>
            <a:off x="2411760" y="3717032"/>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9DD5DAC-561F-7CDA-840C-7E2C3AC6F2B8}"/>
              </a:ext>
            </a:extLst>
          </p:cNvPr>
          <p:cNvCxnSpPr>
            <a:cxnSpLocks/>
          </p:cNvCxnSpPr>
          <p:nvPr/>
        </p:nvCxnSpPr>
        <p:spPr bwMode="auto">
          <a:xfrm>
            <a:off x="6062371" y="371703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E68339C8-DBDF-4722-C911-FAF843418654}"/>
              </a:ext>
            </a:extLst>
          </p:cNvPr>
          <p:cNvSpPr txBox="1"/>
          <p:nvPr/>
        </p:nvSpPr>
        <p:spPr>
          <a:xfrm>
            <a:off x="243859" y="22709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BA527769-9441-8DAB-7498-38CAB29F4B28}"/>
              </a:ext>
            </a:extLst>
          </p:cNvPr>
          <p:cNvSpPr txBox="1"/>
          <p:nvPr/>
        </p:nvSpPr>
        <p:spPr>
          <a:xfrm>
            <a:off x="3219444" y="220506"/>
            <a:ext cx="381836" cy="261610"/>
          </a:xfrm>
          <a:prstGeom prst="rect">
            <a:avLst/>
          </a:prstGeom>
          <a:noFill/>
        </p:spPr>
        <p:txBody>
          <a:bodyPr wrap="square" rtlCol="0">
            <a:spAutoFit/>
          </a:bodyPr>
          <a:lstStyle/>
          <a:p>
            <a:r>
              <a:rPr lang="en-US" sz="1100" dirty="0"/>
              <a:t>TP</a:t>
            </a:r>
            <a:endParaRPr lang="en-SE" sz="1100" dirty="0"/>
          </a:p>
        </p:txBody>
      </p:sp>
      <p:sp>
        <p:nvSpPr>
          <p:cNvPr id="40" name="TextBox 39">
            <a:extLst>
              <a:ext uri="{FF2B5EF4-FFF2-40B4-BE49-F238E27FC236}">
                <a16:creationId xmlns:a16="http://schemas.microsoft.com/office/drawing/2014/main" id="{3543A95D-B8D3-34D8-5CE0-C57CBC8FE3FB}"/>
              </a:ext>
            </a:extLst>
          </p:cNvPr>
          <p:cNvSpPr txBox="1"/>
          <p:nvPr/>
        </p:nvSpPr>
        <p:spPr>
          <a:xfrm>
            <a:off x="3787778" y="220506"/>
            <a:ext cx="381836" cy="261610"/>
          </a:xfrm>
          <a:prstGeom prst="rect">
            <a:avLst/>
          </a:prstGeom>
          <a:noFill/>
        </p:spPr>
        <p:txBody>
          <a:bodyPr wrap="square" rtlCol="0">
            <a:spAutoFit/>
          </a:bodyPr>
          <a:lstStyle/>
          <a:p>
            <a:r>
              <a:rPr lang="en-US" sz="1100" dirty="0"/>
              <a:t>TP</a:t>
            </a:r>
            <a:endParaRPr lang="en-SE" sz="1100" dirty="0"/>
          </a:p>
        </p:txBody>
      </p:sp>
      <p:sp>
        <p:nvSpPr>
          <p:cNvPr id="44" name="TextBox 43">
            <a:extLst>
              <a:ext uri="{FF2B5EF4-FFF2-40B4-BE49-F238E27FC236}">
                <a16:creationId xmlns:a16="http://schemas.microsoft.com/office/drawing/2014/main" id="{61A15A03-98DB-15C2-51FB-CE88CD3E4CCC}"/>
              </a:ext>
            </a:extLst>
          </p:cNvPr>
          <p:cNvSpPr txBox="1"/>
          <p:nvPr/>
        </p:nvSpPr>
        <p:spPr>
          <a:xfrm>
            <a:off x="812193" y="1056412"/>
            <a:ext cx="381836" cy="261610"/>
          </a:xfrm>
          <a:prstGeom prst="rect">
            <a:avLst/>
          </a:prstGeom>
          <a:noFill/>
        </p:spPr>
        <p:txBody>
          <a:bodyPr wrap="square" rtlCol="0">
            <a:spAutoFit/>
          </a:bodyPr>
          <a:lstStyle/>
          <a:p>
            <a:r>
              <a:rPr lang="en-US" sz="1100" dirty="0"/>
              <a:t>TP</a:t>
            </a:r>
            <a:endParaRPr lang="en-SE" sz="1100" dirty="0"/>
          </a:p>
        </p:txBody>
      </p:sp>
      <p:sp>
        <p:nvSpPr>
          <p:cNvPr id="45" name="TextBox 44">
            <a:extLst>
              <a:ext uri="{FF2B5EF4-FFF2-40B4-BE49-F238E27FC236}">
                <a16:creationId xmlns:a16="http://schemas.microsoft.com/office/drawing/2014/main" id="{1D276AEB-4540-A02D-C775-02F4FF1931FF}"/>
              </a:ext>
            </a:extLst>
          </p:cNvPr>
          <p:cNvSpPr txBox="1"/>
          <p:nvPr/>
        </p:nvSpPr>
        <p:spPr>
          <a:xfrm>
            <a:off x="241456" y="1056412"/>
            <a:ext cx="381836" cy="261610"/>
          </a:xfrm>
          <a:prstGeom prst="rect">
            <a:avLst/>
          </a:prstGeom>
          <a:noFill/>
        </p:spPr>
        <p:txBody>
          <a:bodyPr wrap="square" rtlCol="0">
            <a:spAutoFit/>
          </a:bodyPr>
          <a:lstStyle/>
          <a:p>
            <a:r>
              <a:rPr lang="en-US" sz="1100" dirty="0"/>
              <a:t>FN</a:t>
            </a:r>
            <a:endParaRPr lang="en-SE" sz="1100" dirty="0"/>
          </a:p>
        </p:txBody>
      </p:sp>
      <p:sp>
        <p:nvSpPr>
          <p:cNvPr id="46" name="TextBox 45">
            <a:extLst>
              <a:ext uri="{FF2B5EF4-FFF2-40B4-BE49-F238E27FC236}">
                <a16:creationId xmlns:a16="http://schemas.microsoft.com/office/drawing/2014/main" id="{350AA581-68BB-EDC4-2E42-08370FD7DB80}"/>
              </a:ext>
            </a:extLst>
          </p:cNvPr>
          <p:cNvSpPr txBox="1"/>
          <p:nvPr/>
        </p:nvSpPr>
        <p:spPr>
          <a:xfrm>
            <a:off x="1362666" y="1056412"/>
            <a:ext cx="381836" cy="261610"/>
          </a:xfrm>
          <a:prstGeom prst="rect">
            <a:avLst/>
          </a:prstGeom>
          <a:noFill/>
        </p:spPr>
        <p:txBody>
          <a:bodyPr wrap="square" rtlCol="0">
            <a:spAutoFit/>
          </a:bodyPr>
          <a:lstStyle/>
          <a:p>
            <a:r>
              <a:rPr lang="en-US" sz="1100" dirty="0"/>
              <a:t>FN</a:t>
            </a:r>
            <a:endParaRPr lang="en-SE" sz="1100" dirty="0"/>
          </a:p>
        </p:txBody>
      </p:sp>
      <p:sp>
        <p:nvSpPr>
          <p:cNvPr id="47" name="TextBox 46">
            <a:extLst>
              <a:ext uri="{FF2B5EF4-FFF2-40B4-BE49-F238E27FC236}">
                <a16:creationId xmlns:a16="http://schemas.microsoft.com/office/drawing/2014/main" id="{B564E4DB-FB71-D4E2-5635-80DB8783C977}"/>
              </a:ext>
            </a:extLst>
          </p:cNvPr>
          <p:cNvSpPr txBox="1"/>
          <p:nvPr/>
        </p:nvSpPr>
        <p:spPr>
          <a:xfrm>
            <a:off x="3765877" y="1047422"/>
            <a:ext cx="381836" cy="261610"/>
          </a:xfrm>
          <a:prstGeom prst="rect">
            <a:avLst/>
          </a:prstGeom>
          <a:noFill/>
        </p:spPr>
        <p:txBody>
          <a:bodyPr wrap="square" rtlCol="0">
            <a:spAutoFit/>
          </a:bodyPr>
          <a:lstStyle/>
          <a:p>
            <a:r>
              <a:rPr lang="en-US" sz="1100" dirty="0"/>
              <a:t>TP</a:t>
            </a:r>
            <a:endParaRPr lang="en-SE" sz="1100" dirty="0"/>
          </a:p>
        </p:txBody>
      </p:sp>
      <p:sp>
        <p:nvSpPr>
          <p:cNvPr id="48" name="TextBox 47">
            <a:extLst>
              <a:ext uri="{FF2B5EF4-FFF2-40B4-BE49-F238E27FC236}">
                <a16:creationId xmlns:a16="http://schemas.microsoft.com/office/drawing/2014/main" id="{ECBA92E5-A0D2-5910-E561-4A146DCE4F25}"/>
              </a:ext>
            </a:extLst>
          </p:cNvPr>
          <p:cNvSpPr txBox="1"/>
          <p:nvPr/>
        </p:nvSpPr>
        <p:spPr>
          <a:xfrm>
            <a:off x="3195140" y="1047422"/>
            <a:ext cx="381836" cy="261610"/>
          </a:xfrm>
          <a:prstGeom prst="rect">
            <a:avLst/>
          </a:prstGeom>
          <a:noFill/>
        </p:spPr>
        <p:txBody>
          <a:bodyPr wrap="square" rtlCol="0">
            <a:spAutoFit/>
          </a:bodyPr>
          <a:lstStyle/>
          <a:p>
            <a:r>
              <a:rPr lang="en-US" sz="1100" dirty="0"/>
              <a:t>TP</a:t>
            </a:r>
            <a:endParaRPr lang="en-SE" sz="1100" dirty="0"/>
          </a:p>
        </p:txBody>
      </p:sp>
      <p:sp>
        <p:nvSpPr>
          <p:cNvPr id="49" name="TextBox 48">
            <a:extLst>
              <a:ext uri="{FF2B5EF4-FFF2-40B4-BE49-F238E27FC236}">
                <a16:creationId xmlns:a16="http://schemas.microsoft.com/office/drawing/2014/main" id="{DB276CDD-450B-9B18-3F39-92B1E5DCF975}"/>
              </a:ext>
            </a:extLst>
          </p:cNvPr>
          <p:cNvSpPr txBox="1"/>
          <p:nvPr/>
        </p:nvSpPr>
        <p:spPr>
          <a:xfrm>
            <a:off x="4316350" y="1047422"/>
            <a:ext cx="381836" cy="261610"/>
          </a:xfrm>
          <a:prstGeom prst="rect">
            <a:avLst/>
          </a:prstGeom>
          <a:noFill/>
        </p:spPr>
        <p:txBody>
          <a:bodyPr wrap="square" rtlCol="0">
            <a:spAutoFit/>
          </a:bodyPr>
          <a:lstStyle/>
          <a:p>
            <a:r>
              <a:rPr lang="en-US" sz="1100" dirty="0"/>
              <a:t>FN</a:t>
            </a:r>
            <a:endParaRPr lang="en-SE" sz="1100" dirty="0"/>
          </a:p>
        </p:txBody>
      </p:sp>
      <p:sp>
        <p:nvSpPr>
          <p:cNvPr id="50" name="TextBox 49">
            <a:extLst>
              <a:ext uri="{FF2B5EF4-FFF2-40B4-BE49-F238E27FC236}">
                <a16:creationId xmlns:a16="http://schemas.microsoft.com/office/drawing/2014/main" id="{7EFD600F-B57F-C388-EC73-6B7ADEE766DA}"/>
              </a:ext>
            </a:extLst>
          </p:cNvPr>
          <p:cNvSpPr txBox="1"/>
          <p:nvPr/>
        </p:nvSpPr>
        <p:spPr>
          <a:xfrm>
            <a:off x="6757831" y="1063943"/>
            <a:ext cx="381836" cy="261610"/>
          </a:xfrm>
          <a:prstGeom prst="rect">
            <a:avLst/>
          </a:prstGeom>
          <a:noFill/>
        </p:spPr>
        <p:txBody>
          <a:bodyPr wrap="square" rtlCol="0">
            <a:spAutoFit/>
          </a:bodyPr>
          <a:lstStyle/>
          <a:p>
            <a:r>
              <a:rPr lang="en-US" sz="1100" dirty="0"/>
              <a:t>TP</a:t>
            </a:r>
            <a:endParaRPr lang="en-SE" sz="1100" dirty="0"/>
          </a:p>
        </p:txBody>
      </p:sp>
      <p:sp>
        <p:nvSpPr>
          <p:cNvPr id="51" name="TextBox 50">
            <a:extLst>
              <a:ext uri="{FF2B5EF4-FFF2-40B4-BE49-F238E27FC236}">
                <a16:creationId xmlns:a16="http://schemas.microsoft.com/office/drawing/2014/main" id="{A50B64F7-FC28-1795-E459-07A0F3D2214E}"/>
              </a:ext>
            </a:extLst>
          </p:cNvPr>
          <p:cNvSpPr txBox="1"/>
          <p:nvPr/>
        </p:nvSpPr>
        <p:spPr>
          <a:xfrm>
            <a:off x="6187094" y="1063943"/>
            <a:ext cx="381836" cy="261610"/>
          </a:xfrm>
          <a:prstGeom prst="rect">
            <a:avLst/>
          </a:prstGeom>
          <a:noFill/>
        </p:spPr>
        <p:txBody>
          <a:bodyPr wrap="square" rtlCol="0">
            <a:spAutoFit/>
          </a:bodyPr>
          <a:lstStyle/>
          <a:p>
            <a:r>
              <a:rPr lang="en-US" sz="1100" dirty="0"/>
              <a:t>TP</a:t>
            </a:r>
            <a:endParaRPr lang="en-SE" sz="1100" dirty="0"/>
          </a:p>
        </p:txBody>
      </p:sp>
      <p:sp>
        <p:nvSpPr>
          <p:cNvPr id="52" name="TextBox 51">
            <a:extLst>
              <a:ext uri="{FF2B5EF4-FFF2-40B4-BE49-F238E27FC236}">
                <a16:creationId xmlns:a16="http://schemas.microsoft.com/office/drawing/2014/main" id="{581BB955-3FC7-509E-E399-B4D2389C827C}"/>
              </a:ext>
            </a:extLst>
          </p:cNvPr>
          <p:cNvSpPr txBox="1"/>
          <p:nvPr/>
        </p:nvSpPr>
        <p:spPr>
          <a:xfrm>
            <a:off x="7308304" y="1063943"/>
            <a:ext cx="381836" cy="261610"/>
          </a:xfrm>
          <a:prstGeom prst="rect">
            <a:avLst/>
          </a:prstGeom>
          <a:noFill/>
        </p:spPr>
        <p:txBody>
          <a:bodyPr wrap="square" rtlCol="0">
            <a:spAutoFit/>
          </a:bodyPr>
          <a:lstStyle/>
          <a:p>
            <a:r>
              <a:rPr lang="en-US" sz="1100" dirty="0"/>
              <a:t>FN</a:t>
            </a:r>
            <a:endParaRPr lang="en-SE" sz="1100" dirty="0"/>
          </a:p>
        </p:txBody>
      </p:sp>
      <p:sp>
        <p:nvSpPr>
          <p:cNvPr id="53" name="TextBox 52">
            <a:extLst>
              <a:ext uri="{FF2B5EF4-FFF2-40B4-BE49-F238E27FC236}">
                <a16:creationId xmlns:a16="http://schemas.microsoft.com/office/drawing/2014/main" id="{1F91C8A4-626F-37A2-9C2B-D99BD4F7FC01}"/>
              </a:ext>
            </a:extLst>
          </p:cNvPr>
          <p:cNvSpPr txBox="1"/>
          <p:nvPr/>
        </p:nvSpPr>
        <p:spPr>
          <a:xfrm>
            <a:off x="812193" y="4417262"/>
            <a:ext cx="381836" cy="261610"/>
          </a:xfrm>
          <a:prstGeom prst="rect">
            <a:avLst/>
          </a:prstGeom>
          <a:noFill/>
        </p:spPr>
        <p:txBody>
          <a:bodyPr wrap="square" rtlCol="0">
            <a:spAutoFit/>
          </a:bodyPr>
          <a:lstStyle/>
          <a:p>
            <a:r>
              <a:rPr lang="en-US" sz="1100" dirty="0"/>
              <a:t>TP</a:t>
            </a:r>
            <a:endParaRPr lang="en-SE" sz="1100" dirty="0"/>
          </a:p>
        </p:txBody>
      </p:sp>
      <p:sp>
        <p:nvSpPr>
          <p:cNvPr id="54" name="TextBox 53">
            <a:extLst>
              <a:ext uri="{FF2B5EF4-FFF2-40B4-BE49-F238E27FC236}">
                <a16:creationId xmlns:a16="http://schemas.microsoft.com/office/drawing/2014/main" id="{28425EC7-4C8A-3B81-6FE1-01085B8A7B03}"/>
              </a:ext>
            </a:extLst>
          </p:cNvPr>
          <p:cNvSpPr txBox="1"/>
          <p:nvPr/>
        </p:nvSpPr>
        <p:spPr>
          <a:xfrm>
            <a:off x="241456" y="4417262"/>
            <a:ext cx="381836" cy="261610"/>
          </a:xfrm>
          <a:prstGeom prst="rect">
            <a:avLst/>
          </a:prstGeom>
          <a:noFill/>
        </p:spPr>
        <p:txBody>
          <a:bodyPr wrap="square" rtlCol="0">
            <a:spAutoFit/>
          </a:bodyPr>
          <a:lstStyle/>
          <a:p>
            <a:r>
              <a:rPr lang="en-US" sz="1100" dirty="0"/>
              <a:t>TP</a:t>
            </a:r>
            <a:endParaRPr lang="en-SE" sz="1100" dirty="0"/>
          </a:p>
        </p:txBody>
      </p:sp>
      <p:sp>
        <p:nvSpPr>
          <p:cNvPr id="55" name="TextBox 54">
            <a:extLst>
              <a:ext uri="{FF2B5EF4-FFF2-40B4-BE49-F238E27FC236}">
                <a16:creationId xmlns:a16="http://schemas.microsoft.com/office/drawing/2014/main" id="{42CE7C79-DFBA-9BDE-7E52-319036CAD298}"/>
              </a:ext>
            </a:extLst>
          </p:cNvPr>
          <p:cNvSpPr txBox="1"/>
          <p:nvPr/>
        </p:nvSpPr>
        <p:spPr>
          <a:xfrm>
            <a:off x="1362666" y="4417262"/>
            <a:ext cx="381836" cy="261610"/>
          </a:xfrm>
          <a:prstGeom prst="rect">
            <a:avLst/>
          </a:prstGeom>
          <a:noFill/>
        </p:spPr>
        <p:txBody>
          <a:bodyPr wrap="square" rtlCol="0">
            <a:spAutoFit/>
          </a:bodyPr>
          <a:lstStyle/>
          <a:p>
            <a:r>
              <a:rPr lang="en-US" sz="1100" dirty="0"/>
              <a:t>FN</a:t>
            </a:r>
            <a:endParaRPr lang="en-SE" sz="1100" dirty="0"/>
          </a:p>
        </p:txBody>
      </p:sp>
      <p:sp>
        <p:nvSpPr>
          <p:cNvPr id="60" name="TextBox 59">
            <a:extLst>
              <a:ext uri="{FF2B5EF4-FFF2-40B4-BE49-F238E27FC236}">
                <a16:creationId xmlns:a16="http://schemas.microsoft.com/office/drawing/2014/main" id="{BCE2BF08-616F-371F-545B-616A3ADAF9C0}"/>
              </a:ext>
            </a:extLst>
          </p:cNvPr>
          <p:cNvSpPr txBox="1"/>
          <p:nvPr/>
        </p:nvSpPr>
        <p:spPr>
          <a:xfrm>
            <a:off x="3901823" y="4425715"/>
            <a:ext cx="381836" cy="261610"/>
          </a:xfrm>
          <a:prstGeom prst="rect">
            <a:avLst/>
          </a:prstGeom>
          <a:noFill/>
        </p:spPr>
        <p:txBody>
          <a:bodyPr wrap="square" rtlCol="0">
            <a:spAutoFit/>
          </a:bodyPr>
          <a:lstStyle/>
          <a:p>
            <a:r>
              <a:rPr lang="en-US" sz="1100" dirty="0"/>
              <a:t>TP</a:t>
            </a:r>
            <a:endParaRPr lang="en-SE" sz="1100" dirty="0"/>
          </a:p>
        </p:txBody>
      </p:sp>
      <p:sp>
        <p:nvSpPr>
          <p:cNvPr id="61" name="TextBox 60">
            <a:extLst>
              <a:ext uri="{FF2B5EF4-FFF2-40B4-BE49-F238E27FC236}">
                <a16:creationId xmlns:a16="http://schemas.microsoft.com/office/drawing/2014/main" id="{C087B20D-0316-227A-4550-2FBA0126806F}"/>
              </a:ext>
            </a:extLst>
          </p:cNvPr>
          <p:cNvSpPr txBox="1"/>
          <p:nvPr/>
        </p:nvSpPr>
        <p:spPr>
          <a:xfrm>
            <a:off x="3331086" y="4425715"/>
            <a:ext cx="381836" cy="261610"/>
          </a:xfrm>
          <a:prstGeom prst="rect">
            <a:avLst/>
          </a:prstGeom>
          <a:noFill/>
        </p:spPr>
        <p:txBody>
          <a:bodyPr wrap="square" rtlCol="0">
            <a:spAutoFit/>
          </a:bodyPr>
          <a:lstStyle/>
          <a:p>
            <a:r>
              <a:rPr lang="en-US" sz="1100" dirty="0"/>
              <a:t>TP</a:t>
            </a:r>
            <a:endParaRPr lang="en-SE" sz="1100" dirty="0"/>
          </a:p>
        </p:txBody>
      </p:sp>
      <p:sp>
        <p:nvSpPr>
          <p:cNvPr id="62" name="TextBox 61">
            <a:extLst>
              <a:ext uri="{FF2B5EF4-FFF2-40B4-BE49-F238E27FC236}">
                <a16:creationId xmlns:a16="http://schemas.microsoft.com/office/drawing/2014/main" id="{DAB6B775-BD2E-7DD6-AC89-BDBCF7BF6ED4}"/>
              </a:ext>
            </a:extLst>
          </p:cNvPr>
          <p:cNvSpPr txBox="1"/>
          <p:nvPr/>
        </p:nvSpPr>
        <p:spPr>
          <a:xfrm>
            <a:off x="4452296" y="4425715"/>
            <a:ext cx="381836" cy="261610"/>
          </a:xfrm>
          <a:prstGeom prst="rect">
            <a:avLst/>
          </a:prstGeom>
          <a:noFill/>
        </p:spPr>
        <p:txBody>
          <a:bodyPr wrap="square" rtlCol="0">
            <a:spAutoFit/>
          </a:bodyPr>
          <a:lstStyle/>
          <a:p>
            <a:r>
              <a:rPr lang="en-US" sz="1100" dirty="0"/>
              <a:t>TP</a:t>
            </a:r>
            <a:endParaRPr lang="en-SE" sz="1100" dirty="0"/>
          </a:p>
        </p:txBody>
      </p:sp>
      <p:sp>
        <p:nvSpPr>
          <p:cNvPr id="63" name="TextBox 62">
            <a:extLst>
              <a:ext uri="{FF2B5EF4-FFF2-40B4-BE49-F238E27FC236}">
                <a16:creationId xmlns:a16="http://schemas.microsoft.com/office/drawing/2014/main" id="{5D2E63DA-7C68-2AE8-04B5-0ED180AC0A62}"/>
              </a:ext>
            </a:extLst>
          </p:cNvPr>
          <p:cNvSpPr txBox="1"/>
          <p:nvPr/>
        </p:nvSpPr>
        <p:spPr>
          <a:xfrm>
            <a:off x="6208179" y="220506"/>
            <a:ext cx="381836" cy="261610"/>
          </a:xfrm>
          <a:prstGeom prst="rect">
            <a:avLst/>
          </a:prstGeom>
          <a:noFill/>
        </p:spPr>
        <p:txBody>
          <a:bodyPr wrap="squar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F8DAB901-A259-3915-19A6-1DF070718DA7}"/>
              </a:ext>
            </a:extLst>
          </p:cNvPr>
          <p:cNvSpPr txBox="1"/>
          <p:nvPr/>
        </p:nvSpPr>
        <p:spPr>
          <a:xfrm>
            <a:off x="6776513" y="22050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F82A5645-F7C9-CDF0-8D70-B95B447FFFDB}"/>
              </a:ext>
            </a:extLst>
          </p:cNvPr>
          <p:cNvSpPr txBox="1"/>
          <p:nvPr/>
        </p:nvSpPr>
        <p:spPr>
          <a:xfrm>
            <a:off x="7312246" y="228112"/>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492A6355-9971-117D-A7A2-6244712CE598}"/>
              </a:ext>
            </a:extLst>
          </p:cNvPr>
          <p:cNvSpPr txBox="1"/>
          <p:nvPr/>
        </p:nvSpPr>
        <p:spPr>
          <a:xfrm>
            <a:off x="243859" y="3599752"/>
            <a:ext cx="381836" cy="261610"/>
          </a:xfrm>
          <a:prstGeom prst="rect">
            <a:avLst/>
          </a:prstGeom>
          <a:noFill/>
        </p:spPr>
        <p:txBody>
          <a:bodyPr wrap="square" rtlCol="0">
            <a:spAutoFit/>
          </a:bodyPr>
          <a:lstStyle/>
          <a:p>
            <a:r>
              <a:rPr lang="en-US" sz="1100" dirty="0"/>
              <a:t>TP</a:t>
            </a:r>
            <a:endParaRPr lang="en-SE" sz="1100" dirty="0"/>
          </a:p>
        </p:txBody>
      </p:sp>
      <p:sp>
        <p:nvSpPr>
          <p:cNvPr id="67" name="TextBox 66">
            <a:extLst>
              <a:ext uri="{FF2B5EF4-FFF2-40B4-BE49-F238E27FC236}">
                <a16:creationId xmlns:a16="http://schemas.microsoft.com/office/drawing/2014/main" id="{D65F5EE3-6EC2-5B97-AB21-CAAF06FB00BA}"/>
              </a:ext>
            </a:extLst>
          </p:cNvPr>
          <p:cNvSpPr txBox="1"/>
          <p:nvPr/>
        </p:nvSpPr>
        <p:spPr>
          <a:xfrm>
            <a:off x="812193" y="3599752"/>
            <a:ext cx="381836" cy="261610"/>
          </a:xfrm>
          <a:prstGeom prst="rect">
            <a:avLst/>
          </a:prstGeom>
          <a:noFill/>
        </p:spPr>
        <p:txBody>
          <a:bodyPr wrap="square" rtlCol="0">
            <a:spAutoFit/>
          </a:bodyPr>
          <a:lstStyle/>
          <a:p>
            <a:r>
              <a:rPr lang="en-US" sz="1100" dirty="0"/>
              <a:t>TP</a:t>
            </a:r>
            <a:endParaRPr lang="en-SE" sz="1100" dirty="0"/>
          </a:p>
        </p:txBody>
      </p:sp>
      <p:sp>
        <p:nvSpPr>
          <p:cNvPr id="68" name="TextBox 67">
            <a:extLst>
              <a:ext uri="{FF2B5EF4-FFF2-40B4-BE49-F238E27FC236}">
                <a16:creationId xmlns:a16="http://schemas.microsoft.com/office/drawing/2014/main" id="{D4794303-F6D9-787E-6EC9-863B4345A71E}"/>
              </a:ext>
            </a:extLst>
          </p:cNvPr>
          <p:cNvSpPr txBox="1"/>
          <p:nvPr/>
        </p:nvSpPr>
        <p:spPr>
          <a:xfrm>
            <a:off x="1347926" y="3599752"/>
            <a:ext cx="381836" cy="261610"/>
          </a:xfrm>
          <a:prstGeom prst="rect">
            <a:avLst/>
          </a:prstGeom>
          <a:noFill/>
        </p:spPr>
        <p:txBody>
          <a:bodyPr wrap="square" rtlCol="0">
            <a:spAutoFit/>
          </a:bodyPr>
          <a:lstStyle/>
          <a:p>
            <a:r>
              <a:rPr lang="en-US" sz="1100" dirty="0"/>
              <a:t>FP</a:t>
            </a:r>
            <a:endParaRPr lang="en-SE" sz="1100" dirty="0"/>
          </a:p>
        </p:txBody>
      </p:sp>
      <p:sp>
        <p:nvSpPr>
          <p:cNvPr id="69" name="TextBox 68">
            <a:extLst>
              <a:ext uri="{FF2B5EF4-FFF2-40B4-BE49-F238E27FC236}">
                <a16:creationId xmlns:a16="http://schemas.microsoft.com/office/drawing/2014/main" id="{9B35F49E-0357-463F-7DB7-84770FC32B7A}"/>
              </a:ext>
            </a:extLst>
          </p:cNvPr>
          <p:cNvSpPr txBox="1"/>
          <p:nvPr/>
        </p:nvSpPr>
        <p:spPr>
          <a:xfrm>
            <a:off x="1943503" y="3599752"/>
            <a:ext cx="381836" cy="261610"/>
          </a:xfrm>
          <a:prstGeom prst="rect">
            <a:avLst/>
          </a:prstGeom>
          <a:noFill/>
        </p:spPr>
        <p:txBody>
          <a:bodyPr wrap="square" rtlCol="0">
            <a:spAutoFit/>
          </a:bodyPr>
          <a:lstStyle/>
          <a:p>
            <a:r>
              <a:rPr lang="en-US" sz="1100" dirty="0"/>
              <a:t>FP</a:t>
            </a:r>
            <a:endParaRPr lang="en-SE" sz="1100" dirty="0"/>
          </a:p>
        </p:txBody>
      </p:sp>
      <p:sp>
        <p:nvSpPr>
          <p:cNvPr id="70" name="TextBox 69">
            <a:extLst>
              <a:ext uri="{FF2B5EF4-FFF2-40B4-BE49-F238E27FC236}">
                <a16:creationId xmlns:a16="http://schemas.microsoft.com/office/drawing/2014/main" id="{CA0A617C-B50C-8BF3-E3FB-606B08247055}"/>
              </a:ext>
            </a:extLst>
          </p:cNvPr>
          <p:cNvSpPr txBox="1"/>
          <p:nvPr/>
        </p:nvSpPr>
        <p:spPr>
          <a:xfrm>
            <a:off x="3334580" y="3606572"/>
            <a:ext cx="381836" cy="261610"/>
          </a:xfrm>
          <a:prstGeom prst="rect">
            <a:avLst/>
          </a:prstGeom>
          <a:noFill/>
        </p:spPr>
        <p:txBody>
          <a:bodyPr wrap="square" rtlCol="0">
            <a:spAutoFit/>
          </a:bodyPr>
          <a:lstStyle/>
          <a:p>
            <a:r>
              <a:rPr lang="en-US" sz="1100" dirty="0"/>
              <a:t>TP</a:t>
            </a:r>
            <a:endParaRPr lang="en-SE" sz="1100" dirty="0"/>
          </a:p>
        </p:txBody>
      </p:sp>
      <p:sp>
        <p:nvSpPr>
          <p:cNvPr id="71" name="TextBox 70">
            <a:extLst>
              <a:ext uri="{FF2B5EF4-FFF2-40B4-BE49-F238E27FC236}">
                <a16:creationId xmlns:a16="http://schemas.microsoft.com/office/drawing/2014/main" id="{22329785-4AAC-3E73-BAE0-50E09EA7F5C3}"/>
              </a:ext>
            </a:extLst>
          </p:cNvPr>
          <p:cNvSpPr txBox="1"/>
          <p:nvPr/>
        </p:nvSpPr>
        <p:spPr>
          <a:xfrm>
            <a:off x="3902914" y="3606572"/>
            <a:ext cx="381836" cy="261610"/>
          </a:xfrm>
          <a:prstGeom prst="rect">
            <a:avLst/>
          </a:prstGeom>
          <a:noFill/>
        </p:spPr>
        <p:txBody>
          <a:bodyPr wrap="square" rtlCol="0">
            <a:spAutoFit/>
          </a:bodyPr>
          <a:lstStyle/>
          <a:p>
            <a:r>
              <a:rPr lang="en-US" sz="1100" dirty="0"/>
              <a:t>TP</a:t>
            </a:r>
            <a:endParaRPr lang="en-SE" sz="1100" dirty="0"/>
          </a:p>
        </p:txBody>
      </p:sp>
      <p:sp>
        <p:nvSpPr>
          <p:cNvPr id="72" name="TextBox 71">
            <a:extLst>
              <a:ext uri="{FF2B5EF4-FFF2-40B4-BE49-F238E27FC236}">
                <a16:creationId xmlns:a16="http://schemas.microsoft.com/office/drawing/2014/main" id="{7D897402-FFB5-D2CD-86E3-15424F91B854}"/>
              </a:ext>
            </a:extLst>
          </p:cNvPr>
          <p:cNvSpPr txBox="1"/>
          <p:nvPr/>
        </p:nvSpPr>
        <p:spPr>
          <a:xfrm>
            <a:off x="4438647" y="3606572"/>
            <a:ext cx="381836" cy="261610"/>
          </a:xfrm>
          <a:prstGeom prst="rect">
            <a:avLst/>
          </a:prstGeom>
          <a:noFill/>
        </p:spPr>
        <p:txBody>
          <a:bodyPr wrap="square" rtlCol="0">
            <a:spAutoFit/>
          </a:bodyPr>
          <a:lstStyle/>
          <a:p>
            <a:r>
              <a:rPr lang="en-US" sz="1100" dirty="0"/>
              <a:t>FP</a:t>
            </a:r>
            <a:endParaRPr lang="en-SE" sz="1100" dirty="0"/>
          </a:p>
        </p:txBody>
      </p:sp>
      <p:sp>
        <p:nvSpPr>
          <p:cNvPr id="73" name="TextBox 72">
            <a:extLst>
              <a:ext uri="{FF2B5EF4-FFF2-40B4-BE49-F238E27FC236}">
                <a16:creationId xmlns:a16="http://schemas.microsoft.com/office/drawing/2014/main" id="{70A884A2-A8A8-948B-F3FB-F031AF05D2F8}"/>
              </a:ext>
            </a:extLst>
          </p:cNvPr>
          <p:cNvSpPr txBox="1"/>
          <p:nvPr/>
        </p:nvSpPr>
        <p:spPr>
          <a:xfrm>
            <a:off x="5034224" y="3606572"/>
            <a:ext cx="381836" cy="261610"/>
          </a:xfrm>
          <a:prstGeom prst="rect">
            <a:avLst/>
          </a:prstGeom>
          <a:noFill/>
        </p:spPr>
        <p:txBody>
          <a:bodyPr wrap="square" rtlCol="0">
            <a:spAutoFit/>
          </a:bodyPr>
          <a:lstStyle/>
          <a:p>
            <a:r>
              <a:rPr lang="en-US" sz="1100" dirty="0"/>
              <a:t>FP</a:t>
            </a:r>
            <a:endParaRPr lang="en-SE" sz="1100" dirty="0"/>
          </a:p>
        </p:txBody>
      </p:sp>
      <p:sp>
        <p:nvSpPr>
          <p:cNvPr id="74" name="TextBox 73">
            <a:extLst>
              <a:ext uri="{FF2B5EF4-FFF2-40B4-BE49-F238E27FC236}">
                <a16:creationId xmlns:a16="http://schemas.microsoft.com/office/drawing/2014/main" id="{C3ED1CBA-4B26-08A7-58C1-5CD3CF1A9824}"/>
              </a:ext>
            </a:extLst>
          </p:cNvPr>
          <p:cNvSpPr txBox="1"/>
          <p:nvPr/>
        </p:nvSpPr>
        <p:spPr>
          <a:xfrm>
            <a:off x="5605218" y="3591154"/>
            <a:ext cx="381836" cy="261610"/>
          </a:xfrm>
          <a:prstGeom prst="rect">
            <a:avLst/>
          </a:prstGeom>
          <a:noFill/>
        </p:spPr>
        <p:txBody>
          <a:bodyPr wrap="square" rtlCol="0">
            <a:spAutoFit/>
          </a:bodyPr>
          <a:lstStyle/>
          <a:p>
            <a:r>
              <a:rPr lang="en-US" sz="1100" dirty="0"/>
              <a:t>TP</a:t>
            </a:r>
            <a:endParaRPr lang="en-SE" sz="1100" dirty="0"/>
          </a:p>
        </p:txBody>
      </p:sp>
    </p:spTree>
    <p:extLst>
      <p:ext uri="{BB962C8B-B14F-4D97-AF65-F5344CB8AC3E}">
        <p14:creationId xmlns:p14="http://schemas.microsoft.com/office/powerpoint/2010/main" val="323554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457200" y="-99392"/>
            <a:ext cx="4978896" cy="868362"/>
          </a:xfrm>
        </p:spPr>
        <p:txBody>
          <a:bodyPr/>
          <a:lstStyle/>
          <a:p>
            <a:r>
              <a:rPr lang="en-US" sz="3600" dirty="0"/>
              <a:t>FNs in Object Detection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CC80C-284F-95AD-276D-ED0B6939A9C6}"/>
                  </a:ext>
                </a:extLst>
              </p:cNvPr>
              <p:cNvSpPr>
                <a:spLocks noGrp="1"/>
              </p:cNvSpPr>
              <p:nvPr>
                <p:ph idx="1"/>
              </p:nvPr>
            </p:nvSpPr>
            <p:spPr>
              <a:xfrm>
                <a:off x="-73547" y="682362"/>
                <a:ext cx="5590637" cy="3899252"/>
              </a:xfrm>
            </p:spPr>
            <p:txBody>
              <a:bodyPr>
                <a:normAutofit fontScale="77500" lnSpcReduction="20000"/>
              </a:bodyPr>
              <a:lstStyle/>
              <a:p>
                <a:r>
                  <a:rPr lang="en-US" sz="2000" dirty="0"/>
                  <a:t>Suppose an image contains 5 dogs in it, i.e., 5 GT boxes with label Dog (instead of 3 in previous slide).</a:t>
                </a:r>
              </a:p>
              <a:p>
                <a:r>
                  <a:rPr lang="en-US" sz="2000" dirty="0"/>
                  <a:t>With </a:t>
                </a:r>
                <a:r>
                  <a:rPr lang="en-US" sz="2000" dirty="0" err="1"/>
                  <a:t>IoU</a:t>
                </a:r>
                <a:r>
                  <a:rPr lang="en-US" sz="2000" dirty="0"/>
                  <a:t> threshold .5:</a:t>
                </a:r>
              </a:p>
              <a:p>
                <a:pPr lvl="1"/>
                <a:r>
                  <a:rPr lang="en-US" sz="1600" dirty="0"/>
                  <a:t>With score threshold of .5, 2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.5</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3</m:t>
                        </m:r>
                      </m:den>
                    </m:f>
                    <m:r>
                      <a:rPr lang="en-US" sz="1600" b="0" i="1" smtClean="0">
                        <a:latin typeface="Cambria Math" panose="02040503050406030204" pitchFamily="18" charset="0"/>
                      </a:rPr>
                      <m:t>=.4</m:t>
                    </m:r>
                  </m:oMath>
                </a14:m>
                <a:endParaRPr lang="en-US" sz="1600" dirty="0"/>
              </a:p>
              <a:p>
                <a:pPr lvl="1"/>
                <a:r>
                  <a:rPr lang="en-US" sz="1600" dirty="0"/>
                  <a:t>With score threshold of .1, 3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.6</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+2</m:t>
                        </m:r>
                      </m:den>
                    </m:f>
                    <m:r>
                      <a:rPr lang="en-US" sz="1600" b="0" i="1" smtClean="0">
                        <a:latin typeface="Cambria Math" panose="02040503050406030204" pitchFamily="18" charset="0"/>
                      </a:rPr>
                      <m:t>=.6</m:t>
                    </m:r>
                  </m:oMath>
                </a14:m>
                <a:r>
                  <a:rPr lang="en-US" sz="1600" dirty="0"/>
                  <a:t> (reduced score threshold </a:t>
                </a:r>
                <a14:m>
                  <m:oMath xmlns:m="http://schemas.openxmlformats.org/officeDocument/2006/math">
                    <m:r>
                      <a:rPr lang="en-US" sz="1600" b="0" i="1" smtClean="0">
                        <a:latin typeface="Cambria Math" panose="02040503050406030204" pitchFamily="18" charset="0"/>
                      </a:rPr>
                      <m:t>\</m:t>
                    </m:r>
                    <m:r>
                      <m:rPr>
                        <m:sty m:val="p"/>
                      </m:rPr>
                      <a:rPr lang="en-US" sz="1600" b="0" i="1" smtClean="0">
                        <a:latin typeface="Cambria Math" panose="02040503050406030204" pitchFamily="18" charset="0"/>
                      </a:rPr>
                      <m:t>nRightarrow</m:t>
                    </m:r>
                    <m:r>
                      <a:rPr lang="en-US" sz="1600" b="0" i="1" smtClean="0">
                        <a:latin typeface="Cambria Math" panose="02040503050406030204" pitchFamily="18" charset="0"/>
                      </a:rPr>
                      <m:t> </m:t>
                    </m:r>
                    <m:r>
                      <m:rPr>
                        <m:sty m:val="p"/>
                      </m:rPr>
                      <a:rPr lang="en-US" sz="1600" b="0" i="1" smtClean="0">
                        <a:latin typeface="Cambria Math" panose="02040503050406030204" pitchFamily="18" charset="0"/>
                      </a:rPr>
                      <m:t>implies</m:t>
                    </m:r>
                    <m:r>
                      <a:rPr lang="en-US" sz="1600" b="0" i="1" smtClean="0">
                        <a:latin typeface="Cambria Math" panose="02040503050406030204" pitchFamily="18" charset="0"/>
                      </a:rPr>
                      <m:t> </m:t>
                    </m:r>
                  </m:oMath>
                </a14:m>
                <a:r>
                  <a:rPr lang="en-US" sz="1600" dirty="0"/>
                  <a:t> </a:t>
                </a:r>
                <a14:m>
                  <m:oMath xmlns:m="http://schemas.openxmlformats.org/officeDocument/2006/math">
                    <m:r>
                      <a:rPr lang="en-US" sz="1600" b="0" i="0" smtClean="0">
                        <a:latin typeface="Cambria Math" panose="02040503050406030204" pitchFamily="18" charset="0"/>
                      </a:rPr>
                      <m:t>\</m:t>
                    </m:r>
                    <m:r>
                      <m:rPr>
                        <m:sty m:val="p"/>
                      </m:rPr>
                      <a:rPr lang="en-US" sz="1600" b="0" i="0" smtClean="0">
                        <a:latin typeface="Cambria Math" panose="02040503050406030204" pitchFamily="18" charset="0"/>
                      </a:rPr>
                      <m:t>implies</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implies</m:t>
                    </m:r>
                    <m:r>
                      <a:rPr lang="en-US" sz="1600" b="0" i="0" smtClean="0">
                        <a:latin typeface="Cambria Math" panose="02040503050406030204" pitchFamily="18" charset="0"/>
                      </a:rPr>
                      <m:t>  </m:t>
                    </m:r>
                    <m:r>
                      <a:rPr lang="en-US" sz="1600" b="0" i="1" smtClean="0">
                        <a:latin typeface="Cambria Math" panose="02040503050406030204" pitchFamily="18" charset="0"/>
                      </a:rPr>
                      <m:t>⇒</m:t>
                    </m:r>
                  </m:oMath>
                </a14:m>
                <a:r>
                  <a:rPr lang="en-US" sz="1600" dirty="0">
                    <a:sym typeface="Wingdings" panose="05000000000000000000" pitchFamily="2" charset="2"/>
                  </a:rPr>
                  <a:t> increased recall</a:t>
                </a:r>
                <a:r>
                  <a:rPr lang="en-US" sz="1600" dirty="0"/>
                  <a:t>)</a:t>
                </a:r>
              </a:p>
              <a:p>
                <a:r>
                  <a:rPr lang="en-US" sz="2000" dirty="0"/>
                  <a:t>With </a:t>
                </a:r>
                <a:r>
                  <a:rPr lang="en-US" sz="2000" dirty="0" err="1"/>
                  <a:t>IoU</a:t>
                </a:r>
                <a:r>
                  <a:rPr lang="en-US" sz="2000" dirty="0"/>
                  <a:t> threshold </a:t>
                </a:r>
                <a:r>
                  <a:rPr lang="en-US" sz="2000" dirty="0">
                    <a:solidFill>
                      <a:srgbClr val="0000FF"/>
                    </a:solidFill>
                  </a:rPr>
                  <a:t>.9</a:t>
                </a:r>
                <a:r>
                  <a:rPr lang="en-US" sz="2000" dirty="0"/>
                  <a:t>:</a:t>
                </a:r>
              </a:p>
              <a:p>
                <a:pPr lvl="1"/>
                <a:r>
                  <a:rPr lang="en-US" sz="1600" dirty="0"/>
                  <a:t>With score threshold of .1, 1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r>
                  <a:rPr lang="en-US" sz="1600" dirty="0"/>
                  <a:t>; Recall</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𝐹𝑁</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endParaRPr lang="en-US" sz="1600" dirty="0"/>
              </a:p>
              <a:p>
                <a:pPr lvl="1"/>
                <a:r>
                  <a:rPr lang="en-US" sz="1600" dirty="0"/>
                  <a:t>With score threshold of .1, 1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r>
                          <a:rPr lang="en-US" sz="1600" i="1">
                            <a:latin typeface="Cambria Math" panose="02040503050406030204" pitchFamily="18" charset="0"/>
                          </a:rPr>
                          <m:t>+</m:t>
                        </m:r>
                        <m:r>
                          <a:rPr lang="en-US" sz="1600" b="0" i="1" smtClean="0">
                            <a:latin typeface="Cambria Math" panose="02040503050406030204" pitchFamily="18" charset="0"/>
                          </a:rPr>
                          <m:t>4</m:t>
                        </m:r>
                      </m:den>
                    </m:f>
                    <m:r>
                      <a:rPr lang="en-US" sz="1600" i="1">
                        <a:latin typeface="Cambria Math" panose="02040503050406030204" pitchFamily="18" charset="0"/>
                      </a:rPr>
                      <m:t>=</m:t>
                    </m:r>
                    <m:r>
                      <a:rPr lang="en-US" sz="1600" b="0" i="1" smtClean="0">
                        <a:latin typeface="Cambria Math" panose="02040503050406030204" pitchFamily="18" charset="0"/>
                      </a:rPr>
                      <m:t>.2</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r>
                          <a:rPr lang="en-US" sz="1600" i="1">
                            <a:latin typeface="Cambria Math" panose="02040503050406030204" pitchFamily="18" charset="0"/>
                          </a:rPr>
                          <m:t>+</m:t>
                        </m:r>
                        <m:r>
                          <a:rPr lang="en-US" sz="1600" b="0" i="1" smtClean="0">
                            <a:latin typeface="Cambria Math" panose="02040503050406030204" pitchFamily="18" charset="0"/>
                          </a:rPr>
                          <m:t>4</m:t>
                        </m:r>
                      </m:den>
                    </m:f>
                    <m:r>
                      <a:rPr lang="en-US" sz="1600" b="0" i="1" smtClean="0">
                        <a:latin typeface="Cambria Math" panose="02040503050406030204" pitchFamily="18" charset="0"/>
                      </a:rPr>
                      <m:t>=.2</m:t>
                    </m:r>
                  </m:oMath>
                </a14:m>
                <a:r>
                  <a:rPr lang="en-US" sz="1600" dirty="0"/>
                  <a:t> (reduced score threshold </a:t>
                </a:r>
                <a14:m>
                  <m:oMath xmlns:m="http://schemas.openxmlformats.org/officeDocument/2006/math">
                    <m:r>
                      <a:rPr lang="en-US" sz="1600" i="1">
                        <a:latin typeface="Cambria Math" panose="02040503050406030204" pitchFamily="18" charset="0"/>
                      </a:rPr>
                      <m:t>⇒</m:t>
                    </m:r>
                  </m:oMath>
                </a14:m>
                <a:r>
                  <a:rPr lang="en-US" sz="1600" dirty="0">
                    <a:sym typeface="Wingdings" panose="05000000000000000000" pitchFamily="2" charset="2"/>
                  </a:rPr>
                  <a:t> increased recall</a:t>
                </a:r>
                <a:r>
                  <a:rPr lang="en-US" sz="1600" dirty="0"/>
                  <a:t>) </a:t>
                </a:r>
                <a14:m>
                  <m:oMath xmlns:m="http://schemas.openxmlformats.org/officeDocument/2006/math">
                    <m:r>
                      <a:rPr lang="en-US" sz="1600" b="0" i="1" smtClean="0">
                        <a:latin typeface="Cambria Math" panose="02040503050406030204" pitchFamily="18" charset="0"/>
                      </a:rPr>
                      <m:t>\</m:t>
                    </m:r>
                    <m:r>
                      <m:rPr>
                        <m:sty m:val="p"/>
                      </m:rPr>
                      <a:rPr lang="en-US" sz="1600" b="0" i="1" smtClean="0">
                        <a:latin typeface="Cambria Math" panose="02040503050406030204" pitchFamily="18" charset="0"/>
                      </a:rPr>
                      <m:t>implies</m:t>
                    </m:r>
                    <m:r>
                      <a:rPr lang="en-US" sz="1600" b="0" i="1" smtClean="0">
                        <a:latin typeface="Cambria Math" panose="02040503050406030204" pitchFamily="18" charset="0"/>
                      </a:rPr>
                      <m:t>  </m:t>
                    </m:r>
                  </m:oMath>
                </a14:m>
                <a:endParaRPr lang="en-US" sz="1600" dirty="0"/>
              </a:p>
              <a:p>
                <a:pPr lvl="1"/>
                <a14:m>
                  <m:oMath xmlns:m="http://schemas.openxmlformats.org/officeDocument/2006/math">
                    <m:r>
                      <a:rPr lang="en-US" sz="1600" b="0" i="1" smtClean="0">
                        <a:latin typeface="Cambria Math" panose="02040503050406030204" pitchFamily="18" charset="0"/>
                      </a:rPr>
                      <m:t>\</m:t>
                    </m:r>
                    <m:r>
                      <m:rPr>
                        <m:sty m:val="p"/>
                      </m:rPr>
                      <a:rPr lang="en-US" sz="1600" b="0" i="1" smtClean="0">
                        <a:latin typeface="Cambria Math" panose="02040503050406030204" pitchFamily="18" charset="0"/>
                      </a:rPr>
                      <m:t>implies</m:t>
                    </m:r>
                    <m:r>
                      <a:rPr lang="en-US" sz="1600" b="0" i="1" smtClean="0">
                        <a:latin typeface="Cambria Math" panose="02040503050406030204" pitchFamily="18" charset="0"/>
                      </a:rPr>
                      <m:t> </m:t>
                    </m:r>
                  </m:oMath>
                </a14:m>
                <a:endParaRPr lang="en-US" sz="1600" dirty="0"/>
              </a:p>
            </p:txBody>
          </p:sp>
        </mc:Choice>
        <mc:Fallback xmlns="">
          <p:sp>
            <p:nvSpPr>
              <p:cNvPr id="3" name="Content Placeholder 2">
                <a:extLst>
                  <a:ext uri="{FF2B5EF4-FFF2-40B4-BE49-F238E27FC236}">
                    <a16:creationId xmlns:a16="http://schemas.microsoft.com/office/drawing/2014/main" id="{200CC80C-284F-95AD-276D-ED0B6939A9C6}"/>
                  </a:ext>
                </a:extLst>
              </p:cNvPr>
              <p:cNvSpPr>
                <a:spLocks noGrp="1" noRot="1" noChangeAspect="1" noMove="1" noResize="1" noEditPoints="1" noAdjustHandles="1" noChangeArrowheads="1" noChangeShapeType="1" noTextEdit="1"/>
              </p:cNvSpPr>
              <p:nvPr>
                <p:ph idx="1"/>
              </p:nvPr>
            </p:nvSpPr>
            <p:spPr>
              <a:xfrm>
                <a:off x="-73547" y="682362"/>
                <a:ext cx="5590637" cy="3899252"/>
              </a:xfrm>
              <a:blipFill>
                <a:blip r:embed="rId3"/>
                <a:stretch>
                  <a:fillRect l="-436" t="-1719" r="-5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grpSp>
        <p:nvGrpSpPr>
          <p:cNvPr id="67" name="Group 66">
            <a:extLst>
              <a:ext uri="{FF2B5EF4-FFF2-40B4-BE49-F238E27FC236}">
                <a16:creationId xmlns:a16="http://schemas.microsoft.com/office/drawing/2014/main" id="{5F9C665D-BE2B-63C3-8AC8-A01D9B017FDB}"/>
              </a:ext>
            </a:extLst>
          </p:cNvPr>
          <p:cNvGrpSpPr/>
          <p:nvPr/>
        </p:nvGrpSpPr>
        <p:grpSpPr>
          <a:xfrm>
            <a:off x="288772" y="4072905"/>
            <a:ext cx="4214519" cy="2799421"/>
            <a:chOff x="35496" y="3501008"/>
            <a:chExt cx="5150623" cy="3421212"/>
          </a:xfrm>
        </p:grpSpPr>
        <p:sp>
          <p:nvSpPr>
            <p:cNvPr id="5" name="Freeform: Shape 4">
              <a:extLst>
                <a:ext uri="{FF2B5EF4-FFF2-40B4-BE49-F238E27FC236}">
                  <a16:creationId xmlns:a16="http://schemas.microsoft.com/office/drawing/2014/main" id="{F468CBF2-CB6B-6659-3023-C141CAB84871}"/>
                </a:ext>
              </a:extLst>
            </p:cNvPr>
            <p:cNvSpPr/>
            <p:nvPr/>
          </p:nvSpPr>
          <p:spPr bwMode="auto">
            <a:xfrm>
              <a:off x="174294" y="3957101"/>
              <a:ext cx="3833315" cy="2326822"/>
            </a:xfrm>
            <a:custGeom>
              <a:avLst/>
              <a:gdLst>
                <a:gd name="connsiteX0" fmla="*/ 0 w 5429250"/>
                <a:gd name="connsiteY0" fmla="*/ 2318657 h 2326822"/>
                <a:gd name="connsiteX1" fmla="*/ 1714500 w 5429250"/>
                <a:gd name="connsiteY1" fmla="*/ 1706336 h 2326822"/>
                <a:gd name="connsiteX2" fmla="*/ 2726871 w 5429250"/>
                <a:gd name="connsiteY2" fmla="*/ 0 h 2326822"/>
                <a:gd name="connsiteX3" fmla="*/ 3714750 w 5429250"/>
                <a:gd name="connsiteY3" fmla="*/ 1706336 h 2326822"/>
                <a:gd name="connsiteX4" fmla="*/ 5429250 w 5429250"/>
                <a:gd name="connsiteY4" fmla="*/ 2326822 h 2326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0" h="2326822">
                  <a:moveTo>
                    <a:pt x="0" y="2318657"/>
                  </a:moveTo>
                  <a:cubicBezTo>
                    <a:pt x="630011" y="2205718"/>
                    <a:pt x="1260022" y="2092779"/>
                    <a:pt x="1714500" y="1706336"/>
                  </a:cubicBezTo>
                  <a:cubicBezTo>
                    <a:pt x="2168979" y="1319893"/>
                    <a:pt x="2393496" y="0"/>
                    <a:pt x="2726871" y="0"/>
                  </a:cubicBezTo>
                  <a:cubicBezTo>
                    <a:pt x="3060246" y="0"/>
                    <a:pt x="3264354" y="1318532"/>
                    <a:pt x="3714750" y="1706336"/>
                  </a:cubicBezTo>
                  <a:cubicBezTo>
                    <a:pt x="4165147" y="2094140"/>
                    <a:pt x="4797198" y="2210481"/>
                    <a:pt x="5429250" y="232682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sp>
          <p:nvSpPr>
            <p:cNvPr id="6" name="Freeform: Shape 5">
              <a:extLst>
                <a:ext uri="{FF2B5EF4-FFF2-40B4-BE49-F238E27FC236}">
                  <a16:creationId xmlns:a16="http://schemas.microsoft.com/office/drawing/2014/main" id="{42DB3CAC-A2F5-4CFA-76B9-27D26CC287AC}"/>
                </a:ext>
              </a:extLst>
            </p:cNvPr>
            <p:cNvSpPr/>
            <p:nvPr/>
          </p:nvSpPr>
          <p:spPr bwMode="auto">
            <a:xfrm>
              <a:off x="2693161" y="3501008"/>
              <a:ext cx="1654204" cy="2806100"/>
            </a:xfrm>
            <a:custGeom>
              <a:avLst/>
              <a:gdLst>
                <a:gd name="connsiteX0" fmla="*/ 0 w 2841172"/>
                <a:gd name="connsiteY0" fmla="*/ 2351332 h 2351332"/>
                <a:gd name="connsiteX1" fmla="*/ 1069522 w 2841172"/>
                <a:gd name="connsiteY1" fmla="*/ 1624710 h 2351332"/>
                <a:gd name="connsiteX2" fmla="*/ 1445079 w 2841172"/>
                <a:gd name="connsiteY2" fmla="*/ 17 h 2351332"/>
                <a:gd name="connsiteX3" fmla="*/ 1869622 w 2841172"/>
                <a:gd name="connsiteY3" fmla="*/ 1657367 h 2351332"/>
                <a:gd name="connsiteX4" fmla="*/ 2841172 w 2841172"/>
                <a:gd name="connsiteY4" fmla="*/ 2351332 h 235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172" h="2351332">
                  <a:moveTo>
                    <a:pt x="0" y="2351332"/>
                  </a:moveTo>
                  <a:cubicBezTo>
                    <a:pt x="414338" y="2183964"/>
                    <a:pt x="828676" y="2016596"/>
                    <a:pt x="1069522" y="1624710"/>
                  </a:cubicBezTo>
                  <a:cubicBezTo>
                    <a:pt x="1310368" y="1232824"/>
                    <a:pt x="1311729" y="-5426"/>
                    <a:pt x="1445079" y="17"/>
                  </a:cubicBezTo>
                  <a:cubicBezTo>
                    <a:pt x="1578429" y="5460"/>
                    <a:pt x="1636940" y="1265481"/>
                    <a:pt x="1869622" y="1657367"/>
                  </a:cubicBezTo>
                  <a:cubicBezTo>
                    <a:pt x="2102304" y="2049253"/>
                    <a:pt x="2471738" y="2200292"/>
                    <a:pt x="2841172" y="235133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cxnSp>
          <p:nvCxnSpPr>
            <p:cNvPr id="7" name="Straight Arrow Connector 6">
              <a:extLst>
                <a:ext uri="{FF2B5EF4-FFF2-40B4-BE49-F238E27FC236}">
                  <a16:creationId xmlns:a16="http://schemas.microsoft.com/office/drawing/2014/main" id="{11B5A795-121D-940C-E9C0-836B751BC18F}"/>
                </a:ext>
              </a:extLst>
            </p:cNvPr>
            <p:cNvCxnSpPr>
              <a:cxnSpLocks/>
            </p:cNvCxnSpPr>
            <p:nvPr/>
          </p:nvCxnSpPr>
          <p:spPr bwMode="auto">
            <a:xfrm>
              <a:off x="35496" y="6298572"/>
              <a:ext cx="4729370" cy="0"/>
            </a:xfrm>
            <a:prstGeom prst="straightConnector1">
              <a:avLst/>
            </a:prstGeom>
            <a:noFill/>
            <a:ln w="12700" cap="flat" cmpd="sng" algn="ctr">
              <a:solidFill>
                <a:schemeClr val="tx1"/>
              </a:solidFill>
              <a:prstDash val="solid"/>
              <a:round/>
              <a:headEnd type="none" w="med" len="med"/>
              <a:tailEnd type="arrow" w="med" len="med"/>
            </a:ln>
            <a:effectLst/>
          </p:spPr>
        </p:cxnSp>
        <p:cxnSp>
          <p:nvCxnSpPr>
            <p:cNvPr id="8" name="Straight Connector 7">
              <a:extLst>
                <a:ext uri="{FF2B5EF4-FFF2-40B4-BE49-F238E27FC236}">
                  <a16:creationId xmlns:a16="http://schemas.microsoft.com/office/drawing/2014/main" id="{C675C1A3-C0D5-0A2B-EF63-98975BF677FA}"/>
                </a:ext>
              </a:extLst>
            </p:cNvPr>
            <p:cNvCxnSpPr>
              <a:cxnSpLocks/>
              <a:stCxn id="14" idx="2"/>
              <a:endCxn id="11" idx="3"/>
            </p:cNvCxnSpPr>
            <p:nvPr/>
          </p:nvCxnSpPr>
          <p:spPr bwMode="auto">
            <a:xfrm>
              <a:off x="3133755" y="4522731"/>
              <a:ext cx="40913" cy="2230212"/>
            </a:xfrm>
            <a:prstGeom prst="line">
              <a:avLst/>
            </a:prstGeom>
            <a:noFill/>
            <a:ln w="12700" cap="flat" cmpd="sng" algn="ctr">
              <a:solidFill>
                <a:schemeClr val="tx1"/>
              </a:solidFill>
              <a:prstDash val="dash"/>
              <a:round/>
              <a:headEnd type="none" w="med" len="med"/>
              <a:tailEnd type="none" w="med" len="med"/>
            </a:ln>
            <a:effectLst/>
          </p:spPr>
        </p:cxnSp>
        <p:cxnSp>
          <p:nvCxnSpPr>
            <p:cNvPr id="9" name="Straight Arrow Connector 8">
              <a:extLst>
                <a:ext uri="{FF2B5EF4-FFF2-40B4-BE49-F238E27FC236}">
                  <a16:creationId xmlns:a16="http://schemas.microsoft.com/office/drawing/2014/main" id="{6EF06F80-0855-EA4C-7834-8E7D6803C6C3}"/>
                </a:ext>
              </a:extLst>
            </p:cNvPr>
            <p:cNvCxnSpPr/>
            <p:nvPr/>
          </p:nvCxnSpPr>
          <p:spPr bwMode="auto">
            <a:xfrm>
              <a:off x="3183017" y="6616136"/>
              <a:ext cx="1117146" cy="0"/>
            </a:xfrm>
            <a:prstGeom prst="straightConnector1">
              <a:avLst/>
            </a:prstGeom>
            <a:noFill/>
            <a:ln w="25400"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7A5D8AD4-FCC4-ABC2-07D6-9EF85500CCDF}"/>
                </a:ext>
              </a:extLst>
            </p:cNvPr>
            <p:cNvSpPr txBox="1"/>
            <p:nvPr/>
          </p:nvSpPr>
          <p:spPr>
            <a:xfrm>
              <a:off x="3466997" y="6583666"/>
              <a:ext cx="1636122" cy="338554"/>
            </a:xfrm>
            <a:prstGeom prst="rect">
              <a:avLst/>
            </a:prstGeom>
            <a:noFill/>
          </p:spPr>
          <p:txBody>
            <a:bodyPr wrap="square" rtlCol="0">
              <a:spAutoFit/>
            </a:bodyPr>
            <a:lstStyle/>
            <a:p>
              <a:r>
                <a:rPr lang="en-US" sz="1200" dirty="0"/>
                <a:t>Predict positive</a:t>
              </a:r>
              <a:endParaRPr lang="en-SE" sz="1200" dirty="0"/>
            </a:p>
          </p:txBody>
        </p:sp>
        <p:sp>
          <p:nvSpPr>
            <p:cNvPr id="11" name="TextBox 10">
              <a:extLst>
                <a:ext uri="{FF2B5EF4-FFF2-40B4-BE49-F238E27FC236}">
                  <a16:creationId xmlns:a16="http://schemas.microsoft.com/office/drawing/2014/main" id="{A5B62191-F208-255C-D443-70FC0875247B}"/>
                </a:ext>
              </a:extLst>
            </p:cNvPr>
            <p:cNvSpPr txBox="1"/>
            <p:nvPr/>
          </p:nvSpPr>
          <p:spPr>
            <a:xfrm>
              <a:off x="1486206" y="6583666"/>
              <a:ext cx="1688462" cy="338554"/>
            </a:xfrm>
            <a:prstGeom prst="rect">
              <a:avLst/>
            </a:prstGeom>
            <a:noFill/>
          </p:spPr>
          <p:txBody>
            <a:bodyPr wrap="square" rtlCol="0">
              <a:spAutoFit/>
            </a:bodyPr>
            <a:lstStyle/>
            <a:p>
              <a:r>
                <a:rPr lang="en-US" sz="1200" dirty="0"/>
                <a:t>Predict negative</a:t>
              </a:r>
              <a:endParaRPr lang="en-SE" sz="1200" dirty="0"/>
            </a:p>
          </p:txBody>
        </p:sp>
        <p:cxnSp>
          <p:nvCxnSpPr>
            <p:cNvPr id="12" name="Straight Arrow Connector 11">
              <a:extLst>
                <a:ext uri="{FF2B5EF4-FFF2-40B4-BE49-F238E27FC236}">
                  <a16:creationId xmlns:a16="http://schemas.microsoft.com/office/drawing/2014/main" id="{30354EB8-46D5-3A58-EC45-9D5FF0DEF3B3}"/>
                </a:ext>
              </a:extLst>
            </p:cNvPr>
            <p:cNvCxnSpPr/>
            <p:nvPr/>
          </p:nvCxnSpPr>
          <p:spPr bwMode="auto">
            <a:xfrm>
              <a:off x="2074035" y="6616323"/>
              <a:ext cx="1117146" cy="0"/>
            </a:xfrm>
            <a:prstGeom prst="straightConnector1">
              <a:avLst/>
            </a:prstGeom>
            <a:noFill/>
            <a:ln w="25400" cap="flat" cmpd="sng" algn="ctr">
              <a:solidFill>
                <a:schemeClr val="tx1"/>
              </a:solidFill>
              <a:prstDash val="solid"/>
              <a:round/>
              <a:headEnd type="triangle" w="med" len="med"/>
              <a:tailEnd type="none" w="med" len="med"/>
            </a:ln>
            <a:effectLst/>
          </p:spPr>
        </p:cxnSp>
        <p:cxnSp>
          <p:nvCxnSpPr>
            <p:cNvPr id="13" name="Straight Connector 12">
              <a:extLst>
                <a:ext uri="{FF2B5EF4-FFF2-40B4-BE49-F238E27FC236}">
                  <a16:creationId xmlns:a16="http://schemas.microsoft.com/office/drawing/2014/main" id="{3EBAE1D6-F588-B6CB-D052-F7559AC5E095}"/>
                </a:ext>
              </a:extLst>
            </p:cNvPr>
            <p:cNvCxnSpPr>
              <a:cxnSpLocks/>
            </p:cNvCxnSpPr>
            <p:nvPr/>
          </p:nvCxnSpPr>
          <p:spPr bwMode="auto">
            <a:xfrm>
              <a:off x="3178798" y="6464095"/>
              <a:ext cx="0" cy="305699"/>
            </a:xfrm>
            <a:prstGeom prst="line">
              <a:avLst/>
            </a:prstGeom>
            <a:noFill/>
            <a:ln w="25400" cap="flat" cmpd="sng" algn="ctr">
              <a:solidFill>
                <a:schemeClr val="tx1"/>
              </a:solidFill>
              <a:prstDash val="solid"/>
              <a:round/>
              <a:headEnd type="none" w="med" len="med"/>
              <a:tailEnd type="none" w="med" len="med"/>
            </a:ln>
            <a:effectLst/>
          </p:spPr>
        </p:cxnSp>
        <p:sp>
          <p:nvSpPr>
            <p:cNvPr id="14" name="TextBox 13">
              <a:extLst>
                <a:ext uri="{FF2B5EF4-FFF2-40B4-BE49-F238E27FC236}">
                  <a16:creationId xmlns:a16="http://schemas.microsoft.com/office/drawing/2014/main" id="{33332753-18FF-D953-4B51-B736630F1C4C}"/>
                </a:ext>
              </a:extLst>
            </p:cNvPr>
            <p:cNvSpPr txBox="1"/>
            <p:nvPr/>
          </p:nvSpPr>
          <p:spPr>
            <a:xfrm>
              <a:off x="2620633" y="3937956"/>
              <a:ext cx="1026243" cy="584775"/>
            </a:xfrm>
            <a:prstGeom prst="rect">
              <a:avLst/>
            </a:prstGeom>
            <a:noFill/>
          </p:spPr>
          <p:txBody>
            <a:bodyPr wrap="none" rtlCol="0">
              <a:spAutoFit/>
            </a:bodyPr>
            <a:lstStyle/>
            <a:p>
              <a:r>
                <a:rPr lang="en-US" sz="1200" dirty="0"/>
                <a:t>Decision </a:t>
              </a:r>
            </a:p>
            <a:p>
              <a:r>
                <a:rPr lang="en-US" sz="1200" dirty="0"/>
                <a:t>thresh.</a:t>
              </a:r>
              <a:endParaRPr lang="en-SE" sz="1200" dirty="0"/>
            </a:p>
          </p:txBody>
        </p:sp>
        <p:sp>
          <p:nvSpPr>
            <p:cNvPr id="15" name="TextBox 14">
              <a:extLst>
                <a:ext uri="{FF2B5EF4-FFF2-40B4-BE49-F238E27FC236}">
                  <a16:creationId xmlns:a16="http://schemas.microsoft.com/office/drawing/2014/main" id="{00DE74A1-BCF6-8E72-B3B3-C53E901D92C9}"/>
                </a:ext>
              </a:extLst>
            </p:cNvPr>
            <p:cNvSpPr txBox="1"/>
            <p:nvPr/>
          </p:nvSpPr>
          <p:spPr>
            <a:xfrm>
              <a:off x="3702662" y="4670409"/>
              <a:ext cx="1483457" cy="789890"/>
            </a:xfrm>
            <a:prstGeom prst="rect">
              <a:avLst/>
            </a:prstGeom>
            <a:noFill/>
          </p:spPr>
          <p:txBody>
            <a:bodyPr wrap="square">
              <a:spAutoFit/>
            </a:bodyPr>
            <a:lstStyle/>
            <a:p>
              <a:r>
                <a:rPr lang="en-US" sz="1200" dirty="0"/>
                <a:t>Distribution of positive data items</a:t>
              </a:r>
              <a:endParaRPr lang="en-SE" sz="1200" dirty="0"/>
            </a:p>
          </p:txBody>
        </p:sp>
        <p:sp>
          <p:nvSpPr>
            <p:cNvPr id="16" name="TextBox 15">
              <a:extLst>
                <a:ext uri="{FF2B5EF4-FFF2-40B4-BE49-F238E27FC236}">
                  <a16:creationId xmlns:a16="http://schemas.microsoft.com/office/drawing/2014/main" id="{BC30B4D9-3DEE-5E89-FEA8-F46FA09ECC38}"/>
                </a:ext>
              </a:extLst>
            </p:cNvPr>
            <p:cNvSpPr txBox="1"/>
            <p:nvPr/>
          </p:nvSpPr>
          <p:spPr>
            <a:xfrm>
              <a:off x="243732" y="4670409"/>
              <a:ext cx="1483458" cy="789890"/>
            </a:xfrm>
            <a:prstGeom prst="rect">
              <a:avLst/>
            </a:prstGeom>
            <a:noFill/>
          </p:spPr>
          <p:txBody>
            <a:bodyPr wrap="square">
              <a:spAutoFit/>
            </a:bodyPr>
            <a:lstStyle/>
            <a:p>
              <a:r>
                <a:rPr lang="en-US" sz="1200" dirty="0"/>
                <a:t>Distribution of negative data items</a:t>
              </a:r>
              <a:endParaRPr lang="en-SE" sz="1200" dirty="0"/>
            </a:p>
          </p:txBody>
        </p:sp>
        <p:sp>
          <p:nvSpPr>
            <p:cNvPr id="17" name="Right Triangle 16">
              <a:extLst>
                <a:ext uri="{FF2B5EF4-FFF2-40B4-BE49-F238E27FC236}">
                  <a16:creationId xmlns:a16="http://schemas.microsoft.com/office/drawing/2014/main" id="{65905B16-CB17-F001-A7D5-24C8ED5CC5D9}"/>
                </a:ext>
              </a:extLst>
            </p:cNvPr>
            <p:cNvSpPr/>
            <p:nvPr/>
          </p:nvSpPr>
          <p:spPr bwMode="auto">
            <a:xfrm>
              <a:off x="3178798" y="6013479"/>
              <a:ext cx="793018" cy="273487"/>
            </a:xfrm>
            <a:prstGeom prst="rtTriangle">
              <a:avLst/>
            </a:prstGeom>
            <a:solidFill>
              <a:srgbClr val="FF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sp>
          <p:nvSpPr>
            <p:cNvPr id="18" name="Right Triangle 17">
              <a:extLst>
                <a:ext uri="{FF2B5EF4-FFF2-40B4-BE49-F238E27FC236}">
                  <a16:creationId xmlns:a16="http://schemas.microsoft.com/office/drawing/2014/main" id="{E5DE9BC4-CB14-D648-9762-68D4B26CE70D}"/>
                </a:ext>
              </a:extLst>
            </p:cNvPr>
            <p:cNvSpPr/>
            <p:nvPr/>
          </p:nvSpPr>
          <p:spPr bwMode="auto">
            <a:xfrm flipH="1">
              <a:off x="2731756" y="5797223"/>
              <a:ext cx="438962" cy="498300"/>
            </a:xfrm>
            <a:prstGeom prst="rtTriangle">
              <a:avLst/>
            </a:prstGeom>
            <a:solidFill>
              <a:srgbClr val="99663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6CEF0FD6-2CB6-485F-2F67-8B7F103332BD}"/>
                </a:ext>
              </a:extLst>
            </p:cNvPr>
            <p:cNvSpPr txBox="1"/>
            <p:nvPr/>
          </p:nvSpPr>
          <p:spPr>
            <a:xfrm>
              <a:off x="3170949" y="6233505"/>
              <a:ext cx="537515" cy="338554"/>
            </a:xfrm>
            <a:prstGeom prst="rect">
              <a:avLst/>
            </a:prstGeom>
            <a:noFill/>
          </p:spPr>
          <p:txBody>
            <a:bodyPr wrap="square" rtlCol="0">
              <a:spAutoFit/>
            </a:bodyPr>
            <a:lstStyle/>
            <a:p>
              <a:r>
                <a:rPr lang="en-US" sz="1200" dirty="0">
                  <a:solidFill>
                    <a:srgbClr val="FF0000"/>
                  </a:solidFill>
                </a:rPr>
                <a:t>FP</a:t>
              </a:r>
              <a:endParaRPr lang="en-SE" sz="1200" dirty="0">
                <a:solidFill>
                  <a:srgbClr val="FF0000"/>
                </a:solidFill>
              </a:endParaRPr>
            </a:p>
          </p:txBody>
        </p:sp>
        <p:sp>
          <p:nvSpPr>
            <p:cNvPr id="20" name="TextBox 19">
              <a:extLst>
                <a:ext uri="{FF2B5EF4-FFF2-40B4-BE49-F238E27FC236}">
                  <a16:creationId xmlns:a16="http://schemas.microsoft.com/office/drawing/2014/main" id="{97041994-8AAB-2B4B-0181-2688D7C0538F}"/>
                </a:ext>
              </a:extLst>
            </p:cNvPr>
            <p:cNvSpPr txBox="1"/>
            <p:nvPr/>
          </p:nvSpPr>
          <p:spPr>
            <a:xfrm>
              <a:off x="2775528" y="6233505"/>
              <a:ext cx="537515" cy="338554"/>
            </a:xfrm>
            <a:prstGeom prst="rect">
              <a:avLst/>
            </a:prstGeom>
            <a:noFill/>
          </p:spPr>
          <p:txBody>
            <a:bodyPr wrap="square" rtlCol="0">
              <a:spAutoFit/>
            </a:bodyPr>
            <a:lstStyle/>
            <a:p>
              <a:r>
                <a:rPr lang="en-US" sz="1200" dirty="0">
                  <a:solidFill>
                    <a:srgbClr val="996633"/>
                  </a:solidFill>
                </a:rPr>
                <a:t>FN</a:t>
              </a:r>
              <a:endParaRPr lang="en-SE" sz="1200" dirty="0">
                <a:solidFill>
                  <a:srgbClr val="996633"/>
                </a:solidFill>
              </a:endParaRPr>
            </a:p>
          </p:txBody>
        </p:sp>
        <p:sp>
          <p:nvSpPr>
            <p:cNvPr id="21" name="TextBox 20">
              <a:extLst>
                <a:ext uri="{FF2B5EF4-FFF2-40B4-BE49-F238E27FC236}">
                  <a16:creationId xmlns:a16="http://schemas.microsoft.com/office/drawing/2014/main" id="{2764ABB1-2409-CBCA-9908-10E05746619E}"/>
                </a:ext>
              </a:extLst>
            </p:cNvPr>
            <p:cNvSpPr txBox="1"/>
            <p:nvPr/>
          </p:nvSpPr>
          <p:spPr>
            <a:xfrm>
              <a:off x="1756498" y="5319693"/>
              <a:ext cx="468714" cy="564207"/>
            </a:xfrm>
            <a:prstGeom prst="rect">
              <a:avLst/>
            </a:prstGeom>
            <a:noFill/>
          </p:spPr>
          <p:txBody>
            <a:bodyPr wrap="square" rtlCol="0">
              <a:spAutoFit/>
            </a:bodyPr>
            <a:lstStyle/>
            <a:p>
              <a:r>
                <a:rPr lang="en-US" sz="1200" dirty="0"/>
                <a:t>TN</a:t>
              </a:r>
              <a:endParaRPr lang="en-SE" sz="1200" dirty="0"/>
            </a:p>
          </p:txBody>
        </p:sp>
        <p:sp>
          <p:nvSpPr>
            <p:cNvPr id="22" name="TextBox 21">
              <a:extLst>
                <a:ext uri="{FF2B5EF4-FFF2-40B4-BE49-F238E27FC236}">
                  <a16:creationId xmlns:a16="http://schemas.microsoft.com/office/drawing/2014/main" id="{F216632C-CAE3-B03E-BB34-F4967D8B97AE}"/>
                </a:ext>
              </a:extLst>
            </p:cNvPr>
            <p:cNvSpPr txBox="1"/>
            <p:nvPr/>
          </p:nvSpPr>
          <p:spPr>
            <a:xfrm>
              <a:off x="3368904" y="5319694"/>
              <a:ext cx="468714" cy="338554"/>
            </a:xfrm>
            <a:prstGeom prst="rect">
              <a:avLst/>
            </a:prstGeom>
            <a:noFill/>
          </p:spPr>
          <p:txBody>
            <a:bodyPr wrap="square" rtlCol="0">
              <a:spAutoFit/>
            </a:bodyPr>
            <a:lstStyle/>
            <a:p>
              <a:r>
                <a:rPr lang="en-US" sz="1200" dirty="0"/>
                <a:t>TP</a:t>
              </a:r>
              <a:endParaRPr lang="en-SE" sz="1200" dirty="0"/>
            </a:p>
          </p:txBody>
        </p:sp>
        <p:sp>
          <p:nvSpPr>
            <p:cNvPr id="23" name="TextBox 22">
              <a:extLst>
                <a:ext uri="{FF2B5EF4-FFF2-40B4-BE49-F238E27FC236}">
                  <a16:creationId xmlns:a16="http://schemas.microsoft.com/office/drawing/2014/main" id="{425E5B57-8AD2-3827-DF6E-894AD7CF18FA}"/>
                </a:ext>
              </a:extLst>
            </p:cNvPr>
            <p:cNvSpPr txBox="1"/>
            <p:nvPr/>
          </p:nvSpPr>
          <p:spPr>
            <a:xfrm>
              <a:off x="4213132" y="6248893"/>
              <a:ext cx="819276" cy="319717"/>
            </a:xfrm>
            <a:prstGeom prst="rect">
              <a:avLst/>
            </a:prstGeom>
            <a:noFill/>
          </p:spPr>
          <p:txBody>
            <a:bodyPr wrap="none" rtlCol="0">
              <a:spAutoFit/>
            </a:bodyPr>
            <a:lstStyle/>
            <a:p>
              <a:r>
                <a:rPr lang="en-US" sz="1100"/>
                <a:t>Feature</a:t>
              </a:r>
              <a:endParaRPr lang="en-SE" sz="1100" dirty="0"/>
            </a:p>
          </p:txBody>
        </p:sp>
      </p:grpSp>
      <p:grpSp>
        <p:nvGrpSpPr>
          <p:cNvPr id="189" name="Group 188">
            <a:extLst>
              <a:ext uri="{FF2B5EF4-FFF2-40B4-BE49-F238E27FC236}">
                <a16:creationId xmlns:a16="http://schemas.microsoft.com/office/drawing/2014/main" id="{7F1E8A18-0434-526A-C6C9-24532A2476BF}"/>
              </a:ext>
            </a:extLst>
          </p:cNvPr>
          <p:cNvGrpSpPr/>
          <p:nvPr/>
        </p:nvGrpSpPr>
        <p:grpSpPr>
          <a:xfrm>
            <a:off x="5517090" y="1756539"/>
            <a:ext cx="3115255" cy="1633006"/>
            <a:chOff x="5517090" y="1941549"/>
            <a:chExt cx="3115255" cy="1633006"/>
          </a:xfrm>
        </p:grpSpPr>
        <p:pic>
          <p:nvPicPr>
            <p:cNvPr id="45" name="Picture 44">
              <a:extLst>
                <a:ext uri="{FF2B5EF4-FFF2-40B4-BE49-F238E27FC236}">
                  <a16:creationId xmlns:a16="http://schemas.microsoft.com/office/drawing/2014/main" id="{0E4E6519-7C08-CEDA-EFD6-6658F0BA9ED5}"/>
                </a:ext>
              </a:extLst>
            </p:cNvPr>
            <p:cNvPicPr>
              <a:picLocks noChangeAspect="1"/>
            </p:cNvPicPr>
            <p:nvPr/>
          </p:nvPicPr>
          <p:blipFill>
            <a:blip r:embed="rId4"/>
            <a:stretch>
              <a:fillRect/>
            </a:stretch>
          </p:blipFill>
          <p:spPr>
            <a:xfrm>
              <a:off x="5517090" y="1941549"/>
              <a:ext cx="3084567" cy="1633006"/>
            </a:xfrm>
            <a:prstGeom prst="rect">
              <a:avLst/>
            </a:prstGeom>
          </p:spPr>
        </p:pic>
        <p:cxnSp>
          <p:nvCxnSpPr>
            <p:cNvPr id="46" name="Straight Connector 45">
              <a:extLst>
                <a:ext uri="{FF2B5EF4-FFF2-40B4-BE49-F238E27FC236}">
                  <a16:creationId xmlns:a16="http://schemas.microsoft.com/office/drawing/2014/main" id="{61560277-5BA9-3699-4E77-B1DC860C3746}"/>
                </a:ext>
              </a:extLst>
            </p:cNvPr>
            <p:cNvCxnSpPr>
              <a:cxnSpLocks/>
            </p:cNvCxnSpPr>
            <p:nvPr/>
          </p:nvCxnSpPr>
          <p:spPr bwMode="auto">
            <a:xfrm>
              <a:off x="8626828" y="2229581"/>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47" name="TextBox 46">
              <a:extLst>
                <a:ext uri="{FF2B5EF4-FFF2-40B4-BE49-F238E27FC236}">
                  <a16:creationId xmlns:a16="http://schemas.microsoft.com/office/drawing/2014/main" id="{B3C0C342-2D48-38D4-7534-47A039ED2D0D}"/>
                </a:ext>
              </a:extLst>
            </p:cNvPr>
            <p:cNvSpPr txBox="1"/>
            <p:nvPr/>
          </p:nvSpPr>
          <p:spPr>
            <a:xfrm>
              <a:off x="6274940"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49" name="TextBox 48">
              <a:extLst>
                <a:ext uri="{FF2B5EF4-FFF2-40B4-BE49-F238E27FC236}">
                  <a16:creationId xmlns:a16="http://schemas.microsoft.com/office/drawing/2014/main" id="{3435685D-400C-8AA4-2790-20FE4F35FA54}"/>
                </a:ext>
              </a:extLst>
            </p:cNvPr>
            <p:cNvSpPr txBox="1"/>
            <p:nvPr/>
          </p:nvSpPr>
          <p:spPr>
            <a:xfrm>
              <a:off x="8169613"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50" name="TextBox 49">
              <a:extLst>
                <a:ext uri="{FF2B5EF4-FFF2-40B4-BE49-F238E27FC236}">
                  <a16:creationId xmlns:a16="http://schemas.microsoft.com/office/drawing/2014/main" id="{D0DF865E-7CED-7956-1BCA-0D1E6CE6EAD5}"/>
                </a:ext>
              </a:extLst>
            </p:cNvPr>
            <p:cNvSpPr txBox="1"/>
            <p:nvPr/>
          </p:nvSpPr>
          <p:spPr>
            <a:xfrm>
              <a:off x="5644753" y="2101574"/>
              <a:ext cx="381836" cy="261610"/>
            </a:xfrm>
            <a:prstGeom prst="rect">
              <a:avLst/>
            </a:prstGeom>
            <a:noFill/>
          </p:spPr>
          <p:txBody>
            <a:bodyPr wrap="square" rtlCol="0">
              <a:spAutoFit/>
            </a:bodyPr>
            <a:lstStyle/>
            <a:p>
              <a:r>
                <a:rPr lang="en-US" sz="1100" dirty="0"/>
                <a:t>TP</a:t>
              </a:r>
              <a:endParaRPr lang="en-SE" sz="1100" dirty="0"/>
            </a:p>
          </p:txBody>
        </p:sp>
        <p:sp>
          <p:nvSpPr>
            <p:cNvPr id="51" name="Rectangle 50">
              <a:extLst>
                <a:ext uri="{FF2B5EF4-FFF2-40B4-BE49-F238E27FC236}">
                  <a16:creationId xmlns:a16="http://schemas.microsoft.com/office/drawing/2014/main" id="{3060AADB-161F-66F9-56EB-07BF33F0EBA5}"/>
                </a:ext>
              </a:extLst>
            </p:cNvPr>
            <p:cNvSpPr/>
            <p:nvPr/>
          </p:nvSpPr>
          <p:spPr bwMode="auto">
            <a:xfrm>
              <a:off x="7483571"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Rectangle 51">
              <a:extLst>
                <a:ext uri="{FF2B5EF4-FFF2-40B4-BE49-F238E27FC236}">
                  <a16:creationId xmlns:a16="http://schemas.microsoft.com/office/drawing/2014/main" id="{79932872-04BB-3BDD-7BB2-9A12DC3603B4}"/>
                </a:ext>
              </a:extLst>
            </p:cNvPr>
            <p:cNvSpPr/>
            <p:nvPr/>
          </p:nvSpPr>
          <p:spPr bwMode="auto">
            <a:xfrm>
              <a:off x="8117703"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61801797-2675-86F8-2FC1-EDEC5234E770}"/>
                </a:ext>
              </a:extLst>
            </p:cNvPr>
            <p:cNvSpPr txBox="1"/>
            <p:nvPr/>
          </p:nvSpPr>
          <p:spPr>
            <a:xfrm>
              <a:off x="7543464" y="3021669"/>
              <a:ext cx="373820" cy="261610"/>
            </a:xfrm>
            <a:prstGeom prst="rect">
              <a:avLst/>
            </a:prstGeom>
            <a:noFill/>
          </p:spPr>
          <p:txBody>
            <a:bodyPr wrap="none" rtlCol="0">
              <a:spAutoFit/>
            </a:bodyPr>
            <a:lstStyle/>
            <a:p>
              <a:r>
                <a:rPr lang="en-US" sz="1100" dirty="0"/>
                <a:t>FN</a:t>
              </a:r>
              <a:endParaRPr lang="en-SE" sz="1100" baseline="-25000" dirty="0"/>
            </a:p>
          </p:txBody>
        </p:sp>
        <p:sp>
          <p:nvSpPr>
            <p:cNvPr id="54" name="TextBox 53">
              <a:extLst>
                <a:ext uri="{FF2B5EF4-FFF2-40B4-BE49-F238E27FC236}">
                  <a16:creationId xmlns:a16="http://schemas.microsoft.com/office/drawing/2014/main" id="{058C0428-4778-5B0A-EC02-289F6950EA13}"/>
                </a:ext>
              </a:extLst>
            </p:cNvPr>
            <p:cNvSpPr txBox="1"/>
            <p:nvPr/>
          </p:nvSpPr>
          <p:spPr>
            <a:xfrm>
              <a:off x="8172504" y="3008183"/>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660EEE-C3A0-2441-DAFF-E76826D4204A}"/>
                    </a:ext>
                  </a:extLst>
                </p:cNvPr>
                <p:cNvSpPr txBox="1"/>
                <p:nvPr/>
              </p:nvSpPr>
              <p:spPr>
                <a:xfrm>
                  <a:off x="6153389" y="2678273"/>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60" name="TextBox 59">
                  <a:extLst>
                    <a:ext uri="{FF2B5EF4-FFF2-40B4-BE49-F238E27FC236}">
                      <a16:creationId xmlns:a16="http://schemas.microsoft.com/office/drawing/2014/main" id="{A2660EEE-C3A0-2441-DAFF-E76826D4204A}"/>
                    </a:ext>
                  </a:extLst>
                </p:cNvPr>
                <p:cNvSpPr txBox="1">
                  <a:spLocks noRot="1" noChangeAspect="1" noMove="1" noResize="1" noEditPoints="1" noAdjustHandles="1" noChangeArrowheads="1" noChangeShapeType="1" noTextEdit="1"/>
                </p:cNvSpPr>
                <p:nvPr/>
              </p:nvSpPr>
              <p:spPr>
                <a:xfrm>
                  <a:off x="6153389" y="2678273"/>
                  <a:ext cx="1200781" cy="246221"/>
                </a:xfrm>
                <a:prstGeom prst="rect">
                  <a:avLst/>
                </a:prstGeom>
                <a:blipFill>
                  <a:blip r:embed="rId5"/>
                  <a:stretch>
                    <a:fillRect b="-10000"/>
                  </a:stretch>
                </a:blipFill>
              </p:spPr>
              <p:txBody>
                <a:bodyPr/>
                <a:lstStyle/>
                <a:p>
                  <a:r>
                    <a:rPr lang="en-SE">
                      <a:noFill/>
                    </a:rPr>
                    <a:t> </a:t>
                  </a:r>
                </a:p>
              </p:txBody>
            </p:sp>
          </mc:Fallback>
        </mc:AlternateContent>
        <p:cxnSp>
          <p:nvCxnSpPr>
            <p:cNvPr id="68" name="Straight Connector 67">
              <a:extLst>
                <a:ext uri="{FF2B5EF4-FFF2-40B4-BE49-F238E27FC236}">
                  <a16:creationId xmlns:a16="http://schemas.microsoft.com/office/drawing/2014/main" id="{4AE18723-BC40-D1C5-BB87-61921962856E}"/>
                </a:ext>
              </a:extLst>
            </p:cNvPr>
            <p:cNvCxnSpPr>
              <a:cxnSpLocks/>
            </p:cNvCxnSpPr>
            <p:nvPr/>
          </p:nvCxnSpPr>
          <p:spPr bwMode="auto">
            <a:xfrm>
              <a:off x="5881410" y="2645700"/>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533EB1DC-87C1-321C-A82F-ECCDE823E0C2}"/>
                </a:ext>
              </a:extLst>
            </p:cNvPr>
            <p:cNvCxnSpPr>
              <a:cxnSpLocks/>
            </p:cNvCxnSpPr>
            <p:nvPr/>
          </p:nvCxnSpPr>
          <p:spPr bwMode="auto">
            <a:xfrm flipH="1">
              <a:off x="5850722" y="2651904"/>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2695C640-1101-E3A6-8A43-02B4E15A1E61}"/>
                </a:ext>
              </a:extLst>
            </p:cNvPr>
            <p:cNvSpPr txBox="1"/>
            <p:nvPr/>
          </p:nvSpPr>
          <p:spPr>
            <a:xfrm>
              <a:off x="6297405" y="3008183"/>
              <a:ext cx="381836" cy="261610"/>
            </a:xfrm>
            <a:prstGeom prst="rect">
              <a:avLst/>
            </a:prstGeom>
            <a:noFill/>
          </p:spPr>
          <p:txBody>
            <a:bodyPr wrap="square" rtlCol="0">
              <a:spAutoFit/>
            </a:bodyPr>
            <a:lstStyle/>
            <a:p>
              <a:r>
                <a:rPr lang="en-US" sz="1100" dirty="0"/>
                <a:t>TP</a:t>
              </a:r>
              <a:endParaRPr lang="en-SE" sz="1100" dirty="0"/>
            </a:p>
          </p:txBody>
        </p:sp>
        <p:sp>
          <p:nvSpPr>
            <p:cNvPr id="73" name="TextBox 72">
              <a:extLst>
                <a:ext uri="{FF2B5EF4-FFF2-40B4-BE49-F238E27FC236}">
                  <a16:creationId xmlns:a16="http://schemas.microsoft.com/office/drawing/2014/main" id="{C39ACB90-FBE0-8906-DDBD-9F3C596AC734}"/>
                </a:ext>
              </a:extLst>
            </p:cNvPr>
            <p:cNvSpPr txBox="1"/>
            <p:nvPr/>
          </p:nvSpPr>
          <p:spPr>
            <a:xfrm>
              <a:off x="5656678" y="3008183"/>
              <a:ext cx="381836" cy="261610"/>
            </a:xfrm>
            <a:prstGeom prst="rect">
              <a:avLst/>
            </a:prstGeom>
            <a:noFill/>
          </p:spPr>
          <p:txBody>
            <a:bodyPr wrap="square" rtlCol="0">
              <a:spAutoFit/>
            </a:bodyPr>
            <a:lstStyle/>
            <a:p>
              <a:r>
                <a:rPr lang="en-US" sz="1100" dirty="0"/>
                <a:t>TP</a:t>
              </a:r>
              <a:endParaRPr lang="en-SE" sz="1100" dirty="0"/>
            </a:p>
          </p:txBody>
        </p:sp>
        <p:sp>
          <p:nvSpPr>
            <p:cNvPr id="74" name="TextBox 73">
              <a:extLst>
                <a:ext uri="{FF2B5EF4-FFF2-40B4-BE49-F238E27FC236}">
                  <a16:creationId xmlns:a16="http://schemas.microsoft.com/office/drawing/2014/main" id="{2C940323-69BC-DED8-B835-C4E4D2E71524}"/>
                </a:ext>
              </a:extLst>
            </p:cNvPr>
            <p:cNvSpPr txBox="1"/>
            <p:nvPr/>
          </p:nvSpPr>
          <p:spPr>
            <a:xfrm>
              <a:off x="6945477" y="3008183"/>
              <a:ext cx="381836" cy="261610"/>
            </a:xfrm>
            <a:prstGeom prst="rect">
              <a:avLst/>
            </a:prstGeom>
            <a:noFill/>
          </p:spPr>
          <p:txBody>
            <a:bodyPr wrap="square" rtlCol="0">
              <a:spAutoFit/>
            </a:bodyPr>
            <a:lstStyle/>
            <a:p>
              <a:r>
                <a:rPr lang="en-US" sz="1100" dirty="0"/>
                <a:t>TP</a:t>
              </a:r>
              <a:endParaRPr lang="en-SE" sz="1100" dirty="0"/>
            </a:p>
          </p:txBody>
        </p:sp>
        <p:sp>
          <p:nvSpPr>
            <p:cNvPr id="75" name="TextBox 74">
              <a:extLst>
                <a:ext uri="{FF2B5EF4-FFF2-40B4-BE49-F238E27FC236}">
                  <a16:creationId xmlns:a16="http://schemas.microsoft.com/office/drawing/2014/main" id="{E42A9FED-7DC8-43FC-6486-499B3E61C1B6}"/>
                </a:ext>
              </a:extLst>
            </p:cNvPr>
            <p:cNvSpPr txBox="1"/>
            <p:nvPr/>
          </p:nvSpPr>
          <p:spPr>
            <a:xfrm>
              <a:off x="7543464" y="2101574"/>
              <a:ext cx="365806" cy="261610"/>
            </a:xfrm>
            <a:prstGeom prst="rect">
              <a:avLst/>
            </a:prstGeom>
            <a:noFill/>
          </p:spPr>
          <p:txBody>
            <a:bodyPr wrap="none" rtlCol="0">
              <a:spAutoFit/>
            </a:bodyPr>
            <a:lstStyle/>
            <a:p>
              <a:r>
                <a:rPr lang="en-US" sz="1100" dirty="0"/>
                <a:t>FP</a:t>
              </a:r>
              <a:endParaRPr lang="en-SE" sz="1100" baseline="-25000" dirty="0"/>
            </a:p>
          </p:txBody>
        </p:sp>
        <p:sp>
          <p:nvSpPr>
            <p:cNvPr id="76" name="TextBox 75">
              <a:extLst>
                <a:ext uri="{FF2B5EF4-FFF2-40B4-BE49-F238E27FC236}">
                  <a16:creationId xmlns:a16="http://schemas.microsoft.com/office/drawing/2014/main" id="{88F6DC63-A288-6F7C-587D-A1FBDC513AF3}"/>
                </a:ext>
              </a:extLst>
            </p:cNvPr>
            <p:cNvSpPr txBox="1"/>
            <p:nvPr/>
          </p:nvSpPr>
          <p:spPr>
            <a:xfrm>
              <a:off x="6913277" y="2101574"/>
              <a:ext cx="381836" cy="261610"/>
            </a:xfrm>
            <a:prstGeom prst="rect">
              <a:avLst/>
            </a:prstGeom>
            <a:noFill/>
          </p:spPr>
          <p:txBody>
            <a:bodyPr wrap="square" rtlCol="0">
              <a:spAutoFit/>
            </a:bodyPr>
            <a:lstStyle/>
            <a:p>
              <a:r>
                <a:rPr lang="en-US" sz="1100" dirty="0"/>
                <a:t>FP</a:t>
              </a:r>
              <a:endParaRPr lang="en-SE" sz="1100" dirty="0"/>
            </a:p>
          </p:txBody>
        </p:sp>
      </p:grpSp>
      <p:grpSp>
        <p:nvGrpSpPr>
          <p:cNvPr id="190" name="Group 189">
            <a:extLst>
              <a:ext uri="{FF2B5EF4-FFF2-40B4-BE49-F238E27FC236}">
                <a16:creationId xmlns:a16="http://schemas.microsoft.com/office/drawing/2014/main" id="{2F6D53A1-04A7-EC43-0D96-43D2C033A416}"/>
              </a:ext>
            </a:extLst>
          </p:cNvPr>
          <p:cNvGrpSpPr/>
          <p:nvPr/>
        </p:nvGrpSpPr>
        <p:grpSpPr>
          <a:xfrm>
            <a:off x="5519877" y="44624"/>
            <a:ext cx="3115255" cy="1633006"/>
            <a:chOff x="5519877" y="44624"/>
            <a:chExt cx="3115255" cy="1633006"/>
          </a:xfrm>
        </p:grpSpPr>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4"/>
            <a:stretch>
              <a:fillRect/>
            </a:stretch>
          </p:blipFill>
          <p:spPr>
            <a:xfrm>
              <a:off x="5519877" y="44624"/>
              <a:ext cx="3084567" cy="1633006"/>
            </a:xfrm>
            <a:prstGeom prst="rect">
              <a:avLst/>
            </a:prstGeom>
          </p:spPr>
        </p:pic>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8028384" y="332656"/>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2" name="TextBox 31">
              <a:extLst>
                <a:ext uri="{FF2B5EF4-FFF2-40B4-BE49-F238E27FC236}">
                  <a16:creationId xmlns:a16="http://schemas.microsoft.com/office/drawing/2014/main" id="{6D97FECA-E893-96DF-77E1-BF35942BD2E3}"/>
                </a:ext>
              </a:extLst>
            </p:cNvPr>
            <p:cNvSpPr txBox="1"/>
            <p:nvPr/>
          </p:nvSpPr>
          <p:spPr>
            <a:xfrm>
              <a:off x="6277727" y="204649"/>
              <a:ext cx="365806" cy="261610"/>
            </a:xfrm>
            <a:prstGeom prst="rect">
              <a:avLst/>
            </a:prstGeom>
            <a:noFill/>
          </p:spPr>
          <p:txBody>
            <a:bodyPr wrap="none" rtlCol="0">
              <a:spAutoFit/>
            </a:bodyPr>
            <a:lstStyle/>
            <a:p>
              <a:r>
                <a:rPr lang="en-US" sz="1100" dirty="0"/>
                <a:t>TP</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204649"/>
              <a:ext cx="381836" cy="261610"/>
            </a:xfrm>
            <a:prstGeom prst="rect">
              <a:avLst/>
            </a:prstGeom>
            <a:noFill/>
          </p:spPr>
          <p:txBody>
            <a:bodyPr wrap="square" rtlCol="0">
              <a:spAutoFit/>
            </a:bodyPr>
            <a:lstStyle/>
            <a:p>
              <a:r>
                <a:rPr lang="en-US" sz="1100" dirty="0"/>
                <a:t>TP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1124744"/>
              <a:ext cx="373820" cy="261610"/>
            </a:xfrm>
            <a:prstGeom prst="rect">
              <a:avLst/>
            </a:prstGeom>
            <a:noFill/>
          </p:spPr>
          <p:txBody>
            <a:bodyPr wrap="none" rtlCol="0">
              <a:spAutoFit/>
            </a:bodyPr>
            <a:lstStyle/>
            <a:p>
              <a:r>
                <a:rPr lang="en-US" sz="1100" dirty="0"/>
                <a:t>FN</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1111258"/>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E117049-B2AA-0134-7A85-346DF2705605}"/>
                    </a:ext>
                  </a:extLst>
                </p:cNvPr>
                <p:cNvSpPr txBox="1"/>
                <p:nvPr/>
              </p:nvSpPr>
              <p:spPr>
                <a:xfrm>
                  <a:off x="6156176" y="781348"/>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25" name="TextBox 24">
                  <a:extLst>
                    <a:ext uri="{FF2B5EF4-FFF2-40B4-BE49-F238E27FC236}">
                      <a16:creationId xmlns:a16="http://schemas.microsoft.com/office/drawing/2014/main" id="{9E117049-B2AA-0134-7A85-346DF2705605}"/>
                    </a:ext>
                  </a:extLst>
                </p:cNvPr>
                <p:cNvSpPr txBox="1">
                  <a:spLocks noRot="1" noChangeAspect="1" noMove="1" noResize="1" noEditPoints="1" noAdjustHandles="1" noChangeArrowheads="1" noChangeShapeType="1" noTextEdit="1"/>
                </p:cNvSpPr>
                <p:nvPr/>
              </p:nvSpPr>
              <p:spPr>
                <a:xfrm>
                  <a:off x="6156176" y="781348"/>
                  <a:ext cx="1200781" cy="246221"/>
                </a:xfrm>
                <a:prstGeom prst="rect">
                  <a:avLst/>
                </a:prstGeom>
                <a:blipFill>
                  <a:blip r:embed="rId6"/>
                  <a:stretch>
                    <a:fillRect b="-9756"/>
                  </a:stretch>
                </a:blipFill>
              </p:spPr>
              <p:txBody>
                <a:bodyPr/>
                <a:lstStyle/>
                <a:p>
                  <a:r>
                    <a:rPr lang="en-SE">
                      <a:noFill/>
                    </a:rPr>
                    <a:t> </a:t>
                  </a:r>
                </a:p>
              </p:txBody>
            </p:sp>
          </mc:Fallback>
        </mc:AlternateContent>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748775"/>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77DCF5C-FA19-59D6-6045-96B3D8512738}"/>
                </a:ext>
              </a:extLst>
            </p:cNvPr>
            <p:cNvCxnSpPr>
              <a:cxnSpLocks/>
            </p:cNvCxnSpPr>
            <p:nvPr/>
          </p:nvCxnSpPr>
          <p:spPr bwMode="auto">
            <a:xfrm flipH="1">
              <a:off x="5853509" y="754979"/>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B20CBB87-9687-5595-A8FA-ABFC3070CA0D}"/>
                </a:ext>
              </a:extLst>
            </p:cNvPr>
            <p:cNvSpPr txBox="1"/>
            <p:nvPr/>
          </p:nvSpPr>
          <p:spPr>
            <a:xfrm>
              <a:off x="6300192" y="1111258"/>
              <a:ext cx="381836" cy="261610"/>
            </a:xfrm>
            <a:prstGeom prst="rect">
              <a:avLst/>
            </a:prstGeom>
            <a:noFill/>
          </p:spPr>
          <p:txBody>
            <a:bodyPr wrap="square" rtlCol="0">
              <a:spAutoFit/>
            </a:bodyPr>
            <a:lstStyle/>
            <a:p>
              <a:r>
                <a:rPr lang="en-US" sz="1100" dirty="0"/>
                <a:t>TP</a:t>
              </a:r>
              <a:endParaRPr lang="en-SE" sz="1100" dirty="0"/>
            </a:p>
          </p:txBody>
        </p:sp>
        <p:sp>
          <p:nvSpPr>
            <p:cNvPr id="35" name="TextBox 34">
              <a:extLst>
                <a:ext uri="{FF2B5EF4-FFF2-40B4-BE49-F238E27FC236}">
                  <a16:creationId xmlns:a16="http://schemas.microsoft.com/office/drawing/2014/main" id="{EFFD2D26-A927-1C9F-031B-4E7625EDC030}"/>
                </a:ext>
              </a:extLst>
            </p:cNvPr>
            <p:cNvSpPr txBox="1"/>
            <p:nvPr/>
          </p:nvSpPr>
          <p:spPr>
            <a:xfrm>
              <a:off x="5659465" y="1111258"/>
              <a:ext cx="381836" cy="261610"/>
            </a:xfrm>
            <a:prstGeom prst="rect">
              <a:avLst/>
            </a:prstGeom>
            <a:noFill/>
          </p:spPr>
          <p:txBody>
            <a:bodyPr wrap="square" rtlCol="0">
              <a:spAutoFit/>
            </a:bodyPr>
            <a:lstStyle/>
            <a:p>
              <a:r>
                <a:rPr lang="en-US" sz="1100" dirty="0"/>
                <a:t>TP</a:t>
              </a:r>
              <a:endParaRPr lang="en-SE" sz="1100" dirty="0"/>
            </a:p>
          </p:txBody>
        </p:sp>
        <p:sp>
          <p:nvSpPr>
            <p:cNvPr id="36" name="TextBox 35">
              <a:extLst>
                <a:ext uri="{FF2B5EF4-FFF2-40B4-BE49-F238E27FC236}">
                  <a16:creationId xmlns:a16="http://schemas.microsoft.com/office/drawing/2014/main" id="{3CD6C4DC-43CE-363A-2719-A19035B020C7}"/>
                </a:ext>
              </a:extLst>
            </p:cNvPr>
            <p:cNvSpPr txBox="1"/>
            <p:nvPr/>
          </p:nvSpPr>
          <p:spPr>
            <a:xfrm>
              <a:off x="6948264" y="1111258"/>
              <a:ext cx="381836" cy="261610"/>
            </a:xfrm>
            <a:prstGeom prst="rect">
              <a:avLst/>
            </a:prstGeom>
            <a:noFill/>
          </p:spPr>
          <p:txBody>
            <a:bodyPr wrap="square" rtlCol="0">
              <a:spAutoFit/>
            </a:bodyPr>
            <a:lstStyle/>
            <a:p>
              <a:r>
                <a:rPr lang="en-US" sz="1100" dirty="0"/>
                <a:t>TP</a:t>
              </a:r>
              <a:endParaRPr lang="en-SE" sz="1100" dirty="0"/>
            </a:p>
          </p:txBody>
        </p:sp>
        <p:sp>
          <p:nvSpPr>
            <p:cNvPr id="43" name="TextBox 42">
              <a:extLst>
                <a:ext uri="{FF2B5EF4-FFF2-40B4-BE49-F238E27FC236}">
                  <a16:creationId xmlns:a16="http://schemas.microsoft.com/office/drawing/2014/main" id="{863F2284-5711-6893-7B2E-7A7EE831EAC7}"/>
                </a:ext>
              </a:extLst>
            </p:cNvPr>
            <p:cNvSpPr txBox="1"/>
            <p:nvPr/>
          </p:nvSpPr>
          <p:spPr>
            <a:xfrm>
              <a:off x="7546251" y="204649"/>
              <a:ext cx="365806" cy="261610"/>
            </a:xfrm>
            <a:prstGeom prst="rect">
              <a:avLst/>
            </a:prstGeom>
            <a:noFill/>
          </p:spPr>
          <p:txBody>
            <a:bodyPr wrap="none" rtlCol="0">
              <a:spAutoFit/>
            </a:bodyPr>
            <a:lstStyle/>
            <a:p>
              <a:r>
                <a:rPr lang="en-US" sz="1100" dirty="0"/>
                <a:t>FP</a:t>
              </a:r>
              <a:endParaRPr lang="en-SE" sz="1100" baseline="-25000" dirty="0"/>
            </a:p>
          </p:txBody>
        </p:sp>
        <p:sp>
          <p:nvSpPr>
            <p:cNvPr id="44" name="TextBox 43">
              <a:extLst>
                <a:ext uri="{FF2B5EF4-FFF2-40B4-BE49-F238E27FC236}">
                  <a16:creationId xmlns:a16="http://schemas.microsoft.com/office/drawing/2014/main" id="{BF71F996-9080-66E9-BA2A-D432C0CB086E}"/>
                </a:ext>
              </a:extLst>
            </p:cNvPr>
            <p:cNvSpPr txBox="1"/>
            <p:nvPr/>
          </p:nvSpPr>
          <p:spPr>
            <a:xfrm>
              <a:off x="6916064" y="204649"/>
              <a:ext cx="381836" cy="261610"/>
            </a:xfrm>
            <a:prstGeom prst="rect">
              <a:avLst/>
            </a:prstGeom>
            <a:noFill/>
          </p:spPr>
          <p:txBody>
            <a:bodyPr wrap="square" rtlCol="0">
              <a:spAutoFit/>
            </a:bodyPr>
            <a:lstStyle/>
            <a:p>
              <a:r>
                <a:rPr lang="en-US" sz="1100" dirty="0"/>
                <a:t>FP</a:t>
              </a:r>
              <a:endParaRPr lang="en-SE" sz="1100" dirty="0"/>
            </a:p>
          </p:txBody>
        </p:sp>
        <p:sp>
          <p:nvSpPr>
            <p:cNvPr id="77" name="Rectangle 76">
              <a:extLst>
                <a:ext uri="{FF2B5EF4-FFF2-40B4-BE49-F238E27FC236}">
                  <a16:creationId xmlns:a16="http://schemas.microsoft.com/office/drawing/2014/main" id="{33107D55-5053-6C8B-3E45-7BEB6CFE7A53}"/>
                </a:ext>
              </a:extLst>
            </p:cNvPr>
            <p:cNvSpPr/>
            <p:nvPr/>
          </p:nvSpPr>
          <p:spPr bwMode="auto">
            <a:xfrm>
              <a:off x="6858916" y="107100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TextBox 77">
              <a:extLst>
                <a:ext uri="{FF2B5EF4-FFF2-40B4-BE49-F238E27FC236}">
                  <a16:creationId xmlns:a16="http://schemas.microsoft.com/office/drawing/2014/main" id="{4D275B5D-27B2-7598-F3ED-4A2890FE7552}"/>
                </a:ext>
              </a:extLst>
            </p:cNvPr>
            <p:cNvSpPr txBox="1"/>
            <p:nvPr/>
          </p:nvSpPr>
          <p:spPr>
            <a:xfrm>
              <a:off x="6913717" y="1116602"/>
              <a:ext cx="373820" cy="261610"/>
            </a:xfrm>
            <a:prstGeom prst="rect">
              <a:avLst/>
            </a:prstGeom>
            <a:noFill/>
          </p:spPr>
          <p:txBody>
            <a:bodyPr wrap="none" rtlCol="0">
              <a:spAutoFit/>
            </a:bodyPr>
            <a:lstStyle/>
            <a:p>
              <a:r>
                <a:rPr lang="en-US" sz="1100" dirty="0"/>
                <a:t>FN</a:t>
              </a:r>
              <a:endParaRPr lang="en-SE" sz="1100" baseline="-25000" dirty="0"/>
            </a:p>
          </p:txBody>
        </p:sp>
        <p:sp>
          <p:nvSpPr>
            <p:cNvPr id="79" name="Rectangle 78">
              <a:extLst>
                <a:ext uri="{FF2B5EF4-FFF2-40B4-BE49-F238E27FC236}">
                  <a16:creationId xmlns:a16="http://schemas.microsoft.com/office/drawing/2014/main" id="{C10E7B2C-53B1-1767-6590-87F00204213B}"/>
                </a:ext>
              </a:extLst>
            </p:cNvPr>
            <p:cNvSpPr/>
            <p:nvPr/>
          </p:nvSpPr>
          <p:spPr bwMode="auto">
            <a:xfrm>
              <a:off x="7236296" y="765318"/>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grpSp>
        <p:nvGrpSpPr>
          <p:cNvPr id="160" name="Group 159">
            <a:extLst>
              <a:ext uri="{FF2B5EF4-FFF2-40B4-BE49-F238E27FC236}">
                <a16:creationId xmlns:a16="http://schemas.microsoft.com/office/drawing/2014/main" id="{F6FC91C3-882F-BDF2-DED8-3821E6455BAA}"/>
              </a:ext>
            </a:extLst>
          </p:cNvPr>
          <p:cNvGrpSpPr/>
          <p:nvPr/>
        </p:nvGrpSpPr>
        <p:grpSpPr>
          <a:xfrm>
            <a:off x="5503504" y="3468454"/>
            <a:ext cx="3128841" cy="1633006"/>
            <a:chOff x="5503504" y="3800133"/>
            <a:chExt cx="3128841" cy="1633006"/>
          </a:xfrm>
        </p:grpSpPr>
        <p:pic>
          <p:nvPicPr>
            <p:cNvPr id="80" name="Picture 79">
              <a:extLst>
                <a:ext uri="{FF2B5EF4-FFF2-40B4-BE49-F238E27FC236}">
                  <a16:creationId xmlns:a16="http://schemas.microsoft.com/office/drawing/2014/main" id="{36B2A57D-BE71-3C99-0D7A-2B8A8194E0AB}"/>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91" name="Straight Connector 90">
              <a:extLst>
                <a:ext uri="{FF2B5EF4-FFF2-40B4-BE49-F238E27FC236}">
                  <a16:creationId xmlns:a16="http://schemas.microsoft.com/office/drawing/2014/main" id="{D0225C82-8EF2-937C-7D27-29236E277299}"/>
                </a:ext>
              </a:extLst>
            </p:cNvPr>
            <p:cNvCxnSpPr>
              <a:cxnSpLocks/>
            </p:cNvCxnSpPr>
            <p:nvPr/>
          </p:nvCxnSpPr>
          <p:spPr bwMode="auto">
            <a:xfrm>
              <a:off x="8015099"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92" name="TextBox 91">
              <a:extLst>
                <a:ext uri="{FF2B5EF4-FFF2-40B4-BE49-F238E27FC236}">
                  <a16:creationId xmlns:a16="http://schemas.microsoft.com/office/drawing/2014/main" id="{D0CDC6C4-D764-B33D-B1A5-86B3F52B6DC0}"/>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95" name="TextBox 94">
              <a:extLst>
                <a:ext uri="{FF2B5EF4-FFF2-40B4-BE49-F238E27FC236}">
                  <a16:creationId xmlns:a16="http://schemas.microsoft.com/office/drawing/2014/main" id="{2561F751-0939-29FB-B1E8-F757BD73D622}"/>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96" name="TextBox 95">
              <a:extLst>
                <a:ext uri="{FF2B5EF4-FFF2-40B4-BE49-F238E27FC236}">
                  <a16:creationId xmlns:a16="http://schemas.microsoft.com/office/drawing/2014/main" id="{DC736A5E-DFB8-5BFD-D279-FD5461575B0E}"/>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01" name="TextBox 100">
              <a:extLst>
                <a:ext uri="{FF2B5EF4-FFF2-40B4-BE49-F238E27FC236}">
                  <a16:creationId xmlns:a16="http://schemas.microsoft.com/office/drawing/2014/main" id="{4BC485D6-F541-D047-24B6-146A7C4D4B30}"/>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02" name="TextBox 101">
              <a:extLst>
                <a:ext uri="{FF2B5EF4-FFF2-40B4-BE49-F238E27FC236}">
                  <a16:creationId xmlns:a16="http://schemas.microsoft.com/office/drawing/2014/main" id="{1C5444F4-A5D3-D506-CD7D-D173A18B9304}"/>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03" name="Group 102">
              <a:extLst>
                <a:ext uri="{FF2B5EF4-FFF2-40B4-BE49-F238E27FC236}">
                  <a16:creationId xmlns:a16="http://schemas.microsoft.com/office/drawing/2014/main" id="{7E0D858B-C18E-8F28-AF24-599EDD6C33B0}"/>
                </a:ext>
              </a:extLst>
            </p:cNvPr>
            <p:cNvGrpSpPr/>
            <p:nvPr/>
          </p:nvGrpSpPr>
          <p:grpSpPr>
            <a:xfrm>
              <a:off x="6196045" y="4152897"/>
              <a:ext cx="514642" cy="358026"/>
              <a:chOff x="6223501" y="1412644"/>
              <a:chExt cx="514642" cy="358026"/>
            </a:xfrm>
          </p:grpSpPr>
          <p:sp>
            <p:nvSpPr>
              <p:cNvPr id="104" name="Rectangle 103">
                <a:extLst>
                  <a:ext uri="{FF2B5EF4-FFF2-40B4-BE49-F238E27FC236}">
                    <a16:creationId xmlns:a16="http://schemas.microsoft.com/office/drawing/2014/main" id="{581A0210-DDF3-4D05-EA85-BC12BD0A82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5" name="TextBox 104">
                <a:extLst>
                  <a:ext uri="{FF2B5EF4-FFF2-40B4-BE49-F238E27FC236}">
                    <a16:creationId xmlns:a16="http://schemas.microsoft.com/office/drawing/2014/main" id="{C7FF14CF-0A96-782C-13FA-1CCFF4764DA6}"/>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06" name="Group 105">
              <a:extLst>
                <a:ext uri="{FF2B5EF4-FFF2-40B4-BE49-F238E27FC236}">
                  <a16:creationId xmlns:a16="http://schemas.microsoft.com/office/drawing/2014/main" id="{14E8712A-C48E-78AC-097C-75A67C7A18F5}"/>
                </a:ext>
              </a:extLst>
            </p:cNvPr>
            <p:cNvGrpSpPr/>
            <p:nvPr/>
          </p:nvGrpSpPr>
          <p:grpSpPr>
            <a:xfrm>
              <a:off x="8064498" y="4161610"/>
              <a:ext cx="514642" cy="358026"/>
              <a:chOff x="6223501" y="1412644"/>
              <a:chExt cx="514642" cy="358026"/>
            </a:xfrm>
          </p:grpSpPr>
          <p:sp>
            <p:nvSpPr>
              <p:cNvPr id="107" name="Rectangle 106">
                <a:extLst>
                  <a:ext uri="{FF2B5EF4-FFF2-40B4-BE49-F238E27FC236}">
                    <a16:creationId xmlns:a16="http://schemas.microsoft.com/office/drawing/2014/main" id="{7FAB63CC-AC6E-D45C-40CF-4495D1F63BAD}"/>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8" name="TextBox 107">
                <a:extLst>
                  <a:ext uri="{FF2B5EF4-FFF2-40B4-BE49-F238E27FC236}">
                    <a16:creationId xmlns:a16="http://schemas.microsoft.com/office/drawing/2014/main" id="{1C322C1D-9E81-938B-428F-9540ACDD8B54}"/>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09" name="Rectangle 108">
              <a:extLst>
                <a:ext uri="{FF2B5EF4-FFF2-40B4-BE49-F238E27FC236}">
                  <a16:creationId xmlns:a16="http://schemas.microsoft.com/office/drawing/2014/main" id="{9310BAD2-BD62-6958-F1D2-C9B8DF96D3C1}"/>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25A02F5-1651-25C4-C5EA-3DE2499E2A2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14" name="TextBox 113">
                  <a:extLst>
                    <a:ext uri="{FF2B5EF4-FFF2-40B4-BE49-F238E27FC236}">
                      <a16:creationId xmlns:a16="http://schemas.microsoft.com/office/drawing/2014/main" id="{225A02F5-1651-25C4-C5EA-3DE2499E2A2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7"/>
                  <a:stretch>
                    <a:fillRect b="-9756"/>
                  </a:stretch>
                </a:blipFill>
              </p:spPr>
              <p:txBody>
                <a:bodyPr/>
                <a:lstStyle/>
                <a:p>
                  <a:r>
                    <a:rPr lang="en-SE">
                      <a:noFill/>
                    </a:rPr>
                    <a:t> </a:t>
                  </a:r>
                </a:p>
              </p:txBody>
            </p:sp>
          </mc:Fallback>
        </mc:AlternateContent>
        <p:cxnSp>
          <p:nvCxnSpPr>
            <p:cNvPr id="119" name="Straight Connector 118">
              <a:extLst>
                <a:ext uri="{FF2B5EF4-FFF2-40B4-BE49-F238E27FC236}">
                  <a16:creationId xmlns:a16="http://schemas.microsoft.com/office/drawing/2014/main" id="{FA9A0B2B-F452-4D98-1D3D-7E0D969D5A0D}"/>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9A095E1-57F0-1475-C63F-A536571552E2}"/>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E7843299-63CB-6140-815F-36E925176004}"/>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TextBox 121">
              <a:extLst>
                <a:ext uri="{FF2B5EF4-FFF2-40B4-BE49-F238E27FC236}">
                  <a16:creationId xmlns:a16="http://schemas.microsoft.com/office/drawing/2014/main" id="{F0EB1032-5329-E027-5915-821776DF47A0}"/>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23" name="TextBox 122">
              <a:extLst>
                <a:ext uri="{FF2B5EF4-FFF2-40B4-BE49-F238E27FC236}">
                  <a16:creationId xmlns:a16="http://schemas.microsoft.com/office/drawing/2014/main" id="{4CF6577D-1AC0-B989-2DDA-3A03818AA276}"/>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24" name="TextBox 123">
              <a:extLst>
                <a:ext uri="{FF2B5EF4-FFF2-40B4-BE49-F238E27FC236}">
                  <a16:creationId xmlns:a16="http://schemas.microsoft.com/office/drawing/2014/main" id="{D8956F74-2821-C1EA-2C3A-A4FC16C85F5A}"/>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25" name="TextBox 124">
              <a:extLst>
                <a:ext uri="{FF2B5EF4-FFF2-40B4-BE49-F238E27FC236}">
                  <a16:creationId xmlns:a16="http://schemas.microsoft.com/office/drawing/2014/main" id="{06BFB135-AD2F-19D1-6129-A355E474EACF}"/>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26" name="TextBox 125">
              <a:extLst>
                <a:ext uri="{FF2B5EF4-FFF2-40B4-BE49-F238E27FC236}">
                  <a16:creationId xmlns:a16="http://schemas.microsoft.com/office/drawing/2014/main" id="{DB2ABE1C-9416-60ED-C600-6A28DE438E9E}"/>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27" name="Rectangle 126">
              <a:extLst>
                <a:ext uri="{FF2B5EF4-FFF2-40B4-BE49-F238E27FC236}">
                  <a16:creationId xmlns:a16="http://schemas.microsoft.com/office/drawing/2014/main" id="{9A74CEBE-785E-E18C-7155-2FBCC92A0756}"/>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8" name="TextBox 127">
              <a:extLst>
                <a:ext uri="{FF2B5EF4-FFF2-40B4-BE49-F238E27FC236}">
                  <a16:creationId xmlns:a16="http://schemas.microsoft.com/office/drawing/2014/main" id="{3A9FB946-5252-C6DC-401B-C4274F2D9F00}"/>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31" name="Rectangle 130">
              <a:extLst>
                <a:ext uri="{FF2B5EF4-FFF2-40B4-BE49-F238E27FC236}">
                  <a16:creationId xmlns:a16="http://schemas.microsoft.com/office/drawing/2014/main" id="{13A67525-BF37-5C12-60F7-93BA69DC1108}"/>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TextBox 131">
              <a:extLst>
                <a:ext uri="{FF2B5EF4-FFF2-40B4-BE49-F238E27FC236}">
                  <a16:creationId xmlns:a16="http://schemas.microsoft.com/office/drawing/2014/main" id="{64D562C6-374C-D615-C269-94311129D005}"/>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grpSp>
        <p:nvGrpSpPr>
          <p:cNvPr id="161" name="Group 160">
            <a:extLst>
              <a:ext uri="{FF2B5EF4-FFF2-40B4-BE49-F238E27FC236}">
                <a16:creationId xmlns:a16="http://schemas.microsoft.com/office/drawing/2014/main" id="{D0A7DF75-B4CB-708A-2A65-87F1EF68F872}"/>
              </a:ext>
            </a:extLst>
          </p:cNvPr>
          <p:cNvGrpSpPr/>
          <p:nvPr/>
        </p:nvGrpSpPr>
        <p:grpSpPr>
          <a:xfrm>
            <a:off x="5527323" y="5180370"/>
            <a:ext cx="3128841" cy="1633006"/>
            <a:chOff x="5503504" y="3800133"/>
            <a:chExt cx="3128841" cy="1633006"/>
          </a:xfrm>
        </p:grpSpPr>
        <p:pic>
          <p:nvPicPr>
            <p:cNvPr id="162" name="Picture 161">
              <a:extLst>
                <a:ext uri="{FF2B5EF4-FFF2-40B4-BE49-F238E27FC236}">
                  <a16:creationId xmlns:a16="http://schemas.microsoft.com/office/drawing/2014/main" id="{568B5535-BE6D-D970-B756-D5546A1139F1}"/>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163" name="Straight Connector 162">
              <a:extLst>
                <a:ext uri="{FF2B5EF4-FFF2-40B4-BE49-F238E27FC236}">
                  <a16:creationId xmlns:a16="http://schemas.microsoft.com/office/drawing/2014/main" id="{7B25FF8F-166E-6916-0BDF-61C9B66D6E65}"/>
                </a:ext>
              </a:extLst>
            </p:cNvPr>
            <p:cNvCxnSpPr>
              <a:cxnSpLocks/>
            </p:cNvCxnSpPr>
            <p:nvPr/>
          </p:nvCxnSpPr>
          <p:spPr bwMode="auto">
            <a:xfrm>
              <a:off x="8604448"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164" name="TextBox 163">
              <a:extLst>
                <a:ext uri="{FF2B5EF4-FFF2-40B4-BE49-F238E27FC236}">
                  <a16:creationId xmlns:a16="http://schemas.microsoft.com/office/drawing/2014/main" id="{07F342F2-A72D-368C-E90F-AF4227AAD933}"/>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165" name="TextBox 164">
              <a:extLst>
                <a:ext uri="{FF2B5EF4-FFF2-40B4-BE49-F238E27FC236}">
                  <a16:creationId xmlns:a16="http://schemas.microsoft.com/office/drawing/2014/main" id="{68273605-39AD-4066-BF44-3787C19FE3D3}"/>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166" name="TextBox 165">
              <a:extLst>
                <a:ext uri="{FF2B5EF4-FFF2-40B4-BE49-F238E27FC236}">
                  <a16:creationId xmlns:a16="http://schemas.microsoft.com/office/drawing/2014/main" id="{6B65451F-5757-6B8D-4D61-3390DB0E7CD4}"/>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67" name="TextBox 166">
              <a:extLst>
                <a:ext uri="{FF2B5EF4-FFF2-40B4-BE49-F238E27FC236}">
                  <a16:creationId xmlns:a16="http://schemas.microsoft.com/office/drawing/2014/main" id="{42F0E1DC-A03C-5309-C6A1-EFC228FB9B09}"/>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68" name="TextBox 167">
              <a:extLst>
                <a:ext uri="{FF2B5EF4-FFF2-40B4-BE49-F238E27FC236}">
                  <a16:creationId xmlns:a16="http://schemas.microsoft.com/office/drawing/2014/main" id="{7E066ACF-6A1F-5198-1648-B67DE99B343F}"/>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69" name="Group 168">
              <a:extLst>
                <a:ext uri="{FF2B5EF4-FFF2-40B4-BE49-F238E27FC236}">
                  <a16:creationId xmlns:a16="http://schemas.microsoft.com/office/drawing/2014/main" id="{14C4DD8E-9DD3-83EE-7C91-C77FC19B97CA}"/>
                </a:ext>
              </a:extLst>
            </p:cNvPr>
            <p:cNvGrpSpPr/>
            <p:nvPr/>
          </p:nvGrpSpPr>
          <p:grpSpPr>
            <a:xfrm>
              <a:off x="6196045" y="4152897"/>
              <a:ext cx="514642" cy="358026"/>
              <a:chOff x="6223501" y="1412644"/>
              <a:chExt cx="514642" cy="358026"/>
            </a:xfrm>
          </p:grpSpPr>
          <p:sp>
            <p:nvSpPr>
              <p:cNvPr id="187" name="Rectangle 186">
                <a:extLst>
                  <a:ext uri="{FF2B5EF4-FFF2-40B4-BE49-F238E27FC236}">
                    <a16:creationId xmlns:a16="http://schemas.microsoft.com/office/drawing/2014/main" id="{9B7D5667-8A93-0173-5C44-8C119F6C0B86}"/>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8" name="TextBox 187">
                <a:extLst>
                  <a:ext uri="{FF2B5EF4-FFF2-40B4-BE49-F238E27FC236}">
                    <a16:creationId xmlns:a16="http://schemas.microsoft.com/office/drawing/2014/main" id="{C95251B9-DC07-1134-10B9-75984196738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70" name="Group 169">
              <a:extLst>
                <a:ext uri="{FF2B5EF4-FFF2-40B4-BE49-F238E27FC236}">
                  <a16:creationId xmlns:a16="http://schemas.microsoft.com/office/drawing/2014/main" id="{1701191C-A395-D6ED-EBF1-800C92B725DC}"/>
                </a:ext>
              </a:extLst>
            </p:cNvPr>
            <p:cNvGrpSpPr/>
            <p:nvPr/>
          </p:nvGrpSpPr>
          <p:grpSpPr>
            <a:xfrm>
              <a:off x="8064498" y="4161610"/>
              <a:ext cx="514642" cy="358026"/>
              <a:chOff x="6223501" y="1412644"/>
              <a:chExt cx="514642" cy="358026"/>
            </a:xfrm>
          </p:grpSpPr>
          <p:sp>
            <p:nvSpPr>
              <p:cNvPr id="185" name="Rectangle 184">
                <a:extLst>
                  <a:ext uri="{FF2B5EF4-FFF2-40B4-BE49-F238E27FC236}">
                    <a16:creationId xmlns:a16="http://schemas.microsoft.com/office/drawing/2014/main" id="{9B5FC399-6015-164B-0D5B-68D4206A5B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6" name="TextBox 185">
                <a:extLst>
                  <a:ext uri="{FF2B5EF4-FFF2-40B4-BE49-F238E27FC236}">
                    <a16:creationId xmlns:a16="http://schemas.microsoft.com/office/drawing/2014/main" id="{E9044E60-2490-3457-B809-BEB754D54B2B}"/>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71" name="Rectangle 170">
              <a:extLst>
                <a:ext uri="{FF2B5EF4-FFF2-40B4-BE49-F238E27FC236}">
                  <a16:creationId xmlns:a16="http://schemas.microsoft.com/office/drawing/2014/main" id="{F0E33B58-4850-6A6D-E9A0-5D60094238C2}"/>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3CDDA97A-7207-97A1-50DD-A89A1D65214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72" name="TextBox 171">
                  <a:extLst>
                    <a:ext uri="{FF2B5EF4-FFF2-40B4-BE49-F238E27FC236}">
                      <a16:creationId xmlns:a16="http://schemas.microsoft.com/office/drawing/2014/main" id="{3CDDA97A-7207-97A1-50DD-A89A1D65214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8"/>
                  <a:stretch>
                    <a:fillRect b="-10000"/>
                  </a:stretch>
                </a:blipFill>
              </p:spPr>
              <p:txBody>
                <a:bodyPr/>
                <a:lstStyle/>
                <a:p>
                  <a:r>
                    <a:rPr lang="en-SE">
                      <a:noFill/>
                    </a:rPr>
                    <a:t> </a:t>
                  </a:r>
                </a:p>
              </p:txBody>
            </p:sp>
          </mc:Fallback>
        </mc:AlternateContent>
        <p:cxnSp>
          <p:nvCxnSpPr>
            <p:cNvPr id="173" name="Straight Connector 172">
              <a:extLst>
                <a:ext uri="{FF2B5EF4-FFF2-40B4-BE49-F238E27FC236}">
                  <a16:creationId xmlns:a16="http://schemas.microsoft.com/office/drawing/2014/main" id="{402FC853-93DB-AA5C-1242-37B2CFB7FEB3}"/>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211B9300-CC9D-CCF8-4844-408E5ACA0AF7}"/>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5" name="Rectangle 174">
              <a:extLst>
                <a:ext uri="{FF2B5EF4-FFF2-40B4-BE49-F238E27FC236}">
                  <a16:creationId xmlns:a16="http://schemas.microsoft.com/office/drawing/2014/main" id="{FEA4837F-DF26-DA16-63F0-325CD9D97602}"/>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6" name="TextBox 175">
              <a:extLst>
                <a:ext uri="{FF2B5EF4-FFF2-40B4-BE49-F238E27FC236}">
                  <a16:creationId xmlns:a16="http://schemas.microsoft.com/office/drawing/2014/main" id="{8C39BC3F-9E54-59DE-091F-87D3ED42E9E5}"/>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77" name="TextBox 176">
              <a:extLst>
                <a:ext uri="{FF2B5EF4-FFF2-40B4-BE49-F238E27FC236}">
                  <a16:creationId xmlns:a16="http://schemas.microsoft.com/office/drawing/2014/main" id="{76FEFD88-8463-ED67-8009-08B1E5BAC299}"/>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78" name="TextBox 177">
              <a:extLst>
                <a:ext uri="{FF2B5EF4-FFF2-40B4-BE49-F238E27FC236}">
                  <a16:creationId xmlns:a16="http://schemas.microsoft.com/office/drawing/2014/main" id="{53D37E2E-343C-0007-5C4F-B761A96EB1DD}"/>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79" name="TextBox 178">
              <a:extLst>
                <a:ext uri="{FF2B5EF4-FFF2-40B4-BE49-F238E27FC236}">
                  <a16:creationId xmlns:a16="http://schemas.microsoft.com/office/drawing/2014/main" id="{EB2E5F88-0B62-9513-F98D-7DC0FC1A0C85}"/>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80" name="TextBox 179">
              <a:extLst>
                <a:ext uri="{FF2B5EF4-FFF2-40B4-BE49-F238E27FC236}">
                  <a16:creationId xmlns:a16="http://schemas.microsoft.com/office/drawing/2014/main" id="{DBCC3D53-DF8A-0A88-2670-C584C0C53EED}"/>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81" name="Rectangle 180">
              <a:extLst>
                <a:ext uri="{FF2B5EF4-FFF2-40B4-BE49-F238E27FC236}">
                  <a16:creationId xmlns:a16="http://schemas.microsoft.com/office/drawing/2014/main" id="{FEAF6476-F6A2-4970-6716-C66D3422DC0E}"/>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2" name="TextBox 181">
              <a:extLst>
                <a:ext uri="{FF2B5EF4-FFF2-40B4-BE49-F238E27FC236}">
                  <a16:creationId xmlns:a16="http://schemas.microsoft.com/office/drawing/2014/main" id="{4EA99DEF-5179-D22B-6C74-92EDBD5DD60D}"/>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83" name="Rectangle 182">
              <a:extLst>
                <a:ext uri="{FF2B5EF4-FFF2-40B4-BE49-F238E27FC236}">
                  <a16:creationId xmlns:a16="http://schemas.microsoft.com/office/drawing/2014/main" id="{50A747E3-051D-C554-9BDD-11D6B4A7ACC4}"/>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4" name="TextBox 183">
              <a:extLst>
                <a:ext uri="{FF2B5EF4-FFF2-40B4-BE49-F238E27FC236}">
                  <a16:creationId xmlns:a16="http://schemas.microsoft.com/office/drawing/2014/main" id="{531ACF8F-D6E0-F222-C71A-7F6D694ACB30}"/>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spTree>
    <p:extLst>
      <p:ext uri="{BB962C8B-B14F-4D97-AF65-F5344CB8AC3E}">
        <p14:creationId xmlns:p14="http://schemas.microsoft.com/office/powerpoint/2010/main" val="363301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EB05-3C22-A541-1898-79E7B131D515}"/>
              </a:ext>
            </a:extLst>
          </p:cNvPr>
          <p:cNvSpPr>
            <a:spLocks noGrp="1"/>
          </p:cNvSpPr>
          <p:nvPr>
            <p:ph type="title"/>
          </p:nvPr>
        </p:nvSpPr>
        <p:spPr/>
        <p:txBody>
          <a:bodyPr/>
          <a:lstStyle/>
          <a:p>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6958B0-9C5E-09EA-BCB4-60C7219A486A}"/>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m:t>
                    </m:r>
                    <m:r>
                      <m:rPr>
                        <m:sty m:val="p"/>
                      </m:rPr>
                      <a:rPr lang="en-US" b="0" i="1" smtClean="0">
                        <a:latin typeface="Cambria Math" panose="02040503050406030204" pitchFamily="18" charset="0"/>
                      </a:rPr>
                      <m:t>implies</m:t>
                    </m:r>
                    <m:r>
                      <a:rPr lang="en-US" b="0" i="1" smtClean="0">
                        <a:latin typeface="Cambria Math" panose="02040503050406030204" pitchFamily="18" charset="0"/>
                      </a:rPr>
                      <m:t> \</m:t>
                    </m:r>
                    <m:r>
                      <m:rPr>
                        <m:sty m:val="p"/>
                      </m:rPr>
                      <a:rPr lang="en-US" b="0" i="1" smtClean="0">
                        <a:latin typeface="Cambria Math" panose="02040503050406030204" pitchFamily="18" charset="0"/>
                      </a:rPr>
                      <m:t>cross</m:t>
                    </m:r>
                    <m:r>
                      <a:rPr lang="en-US" b="0" i="1" smtClean="0">
                        <a:latin typeface="Cambria Math" panose="02040503050406030204" pitchFamily="18" charset="0"/>
                      </a:rPr>
                      <m:t>  </m:t>
                    </m:r>
                  </m:oMath>
                </a14:m>
                <a:endParaRPr lang="en-SE" dirty="0"/>
              </a:p>
            </p:txBody>
          </p:sp>
        </mc:Choice>
        <mc:Fallback xmlns="">
          <p:sp>
            <p:nvSpPr>
              <p:cNvPr id="3" name="Content Placeholder 2">
                <a:extLst>
                  <a:ext uri="{FF2B5EF4-FFF2-40B4-BE49-F238E27FC236}">
                    <a16:creationId xmlns:a16="http://schemas.microsoft.com/office/drawing/2014/main" id="{7C6958B0-9C5E-09EA-BCB4-60C7219A486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7B487D-B13B-F14B-4A2F-C750C933391F}"/>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824604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457200" y="24507"/>
            <a:ext cx="8229600" cy="868362"/>
          </a:xfrm>
        </p:spPr>
        <p:txBody>
          <a:bodyPr/>
          <a:lstStyle/>
          <a:p>
            <a:r>
              <a:rPr lang="en-US" sz="3200" dirty="0"/>
              <a:t>FNs in Object Detection w. Higher </a:t>
            </a:r>
            <a:r>
              <a:rPr lang="en-US" sz="3200" dirty="0" err="1"/>
              <a:t>IoU</a:t>
            </a:r>
            <a:r>
              <a:rPr lang="en-US" sz="3200" dirty="0"/>
              <a:t> Threshold</a:t>
            </a:r>
            <a:endParaRPr lang="en-SE" sz="3200" dirty="0"/>
          </a:p>
        </p:txBody>
      </p:sp>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grpSp>
        <p:nvGrpSpPr>
          <p:cNvPr id="67" name="Group 66">
            <a:extLst>
              <a:ext uri="{FF2B5EF4-FFF2-40B4-BE49-F238E27FC236}">
                <a16:creationId xmlns:a16="http://schemas.microsoft.com/office/drawing/2014/main" id="{5F9C665D-BE2B-63C3-8AC8-A01D9B017FDB}"/>
              </a:ext>
            </a:extLst>
          </p:cNvPr>
          <p:cNvGrpSpPr/>
          <p:nvPr/>
        </p:nvGrpSpPr>
        <p:grpSpPr>
          <a:xfrm>
            <a:off x="288772" y="4072905"/>
            <a:ext cx="4214519" cy="2799421"/>
            <a:chOff x="35496" y="3501008"/>
            <a:chExt cx="5150623" cy="3421212"/>
          </a:xfrm>
        </p:grpSpPr>
        <p:sp>
          <p:nvSpPr>
            <p:cNvPr id="5" name="Freeform: Shape 4">
              <a:extLst>
                <a:ext uri="{FF2B5EF4-FFF2-40B4-BE49-F238E27FC236}">
                  <a16:creationId xmlns:a16="http://schemas.microsoft.com/office/drawing/2014/main" id="{F468CBF2-CB6B-6659-3023-C141CAB84871}"/>
                </a:ext>
              </a:extLst>
            </p:cNvPr>
            <p:cNvSpPr/>
            <p:nvPr/>
          </p:nvSpPr>
          <p:spPr bwMode="auto">
            <a:xfrm>
              <a:off x="174294" y="3957101"/>
              <a:ext cx="3833315" cy="2326822"/>
            </a:xfrm>
            <a:custGeom>
              <a:avLst/>
              <a:gdLst>
                <a:gd name="connsiteX0" fmla="*/ 0 w 5429250"/>
                <a:gd name="connsiteY0" fmla="*/ 2318657 h 2326822"/>
                <a:gd name="connsiteX1" fmla="*/ 1714500 w 5429250"/>
                <a:gd name="connsiteY1" fmla="*/ 1706336 h 2326822"/>
                <a:gd name="connsiteX2" fmla="*/ 2726871 w 5429250"/>
                <a:gd name="connsiteY2" fmla="*/ 0 h 2326822"/>
                <a:gd name="connsiteX3" fmla="*/ 3714750 w 5429250"/>
                <a:gd name="connsiteY3" fmla="*/ 1706336 h 2326822"/>
                <a:gd name="connsiteX4" fmla="*/ 5429250 w 5429250"/>
                <a:gd name="connsiteY4" fmla="*/ 2326822 h 2326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0" h="2326822">
                  <a:moveTo>
                    <a:pt x="0" y="2318657"/>
                  </a:moveTo>
                  <a:cubicBezTo>
                    <a:pt x="630011" y="2205718"/>
                    <a:pt x="1260022" y="2092779"/>
                    <a:pt x="1714500" y="1706336"/>
                  </a:cubicBezTo>
                  <a:cubicBezTo>
                    <a:pt x="2168979" y="1319893"/>
                    <a:pt x="2393496" y="0"/>
                    <a:pt x="2726871" y="0"/>
                  </a:cubicBezTo>
                  <a:cubicBezTo>
                    <a:pt x="3060246" y="0"/>
                    <a:pt x="3264354" y="1318532"/>
                    <a:pt x="3714750" y="1706336"/>
                  </a:cubicBezTo>
                  <a:cubicBezTo>
                    <a:pt x="4165147" y="2094140"/>
                    <a:pt x="4797198" y="2210481"/>
                    <a:pt x="5429250" y="232682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sp>
          <p:nvSpPr>
            <p:cNvPr id="6" name="Freeform: Shape 5">
              <a:extLst>
                <a:ext uri="{FF2B5EF4-FFF2-40B4-BE49-F238E27FC236}">
                  <a16:creationId xmlns:a16="http://schemas.microsoft.com/office/drawing/2014/main" id="{42DB3CAC-A2F5-4CFA-76B9-27D26CC287AC}"/>
                </a:ext>
              </a:extLst>
            </p:cNvPr>
            <p:cNvSpPr/>
            <p:nvPr/>
          </p:nvSpPr>
          <p:spPr bwMode="auto">
            <a:xfrm>
              <a:off x="2693161" y="3501008"/>
              <a:ext cx="1654204" cy="2806100"/>
            </a:xfrm>
            <a:custGeom>
              <a:avLst/>
              <a:gdLst>
                <a:gd name="connsiteX0" fmla="*/ 0 w 2841172"/>
                <a:gd name="connsiteY0" fmla="*/ 2351332 h 2351332"/>
                <a:gd name="connsiteX1" fmla="*/ 1069522 w 2841172"/>
                <a:gd name="connsiteY1" fmla="*/ 1624710 h 2351332"/>
                <a:gd name="connsiteX2" fmla="*/ 1445079 w 2841172"/>
                <a:gd name="connsiteY2" fmla="*/ 17 h 2351332"/>
                <a:gd name="connsiteX3" fmla="*/ 1869622 w 2841172"/>
                <a:gd name="connsiteY3" fmla="*/ 1657367 h 2351332"/>
                <a:gd name="connsiteX4" fmla="*/ 2841172 w 2841172"/>
                <a:gd name="connsiteY4" fmla="*/ 2351332 h 235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172" h="2351332">
                  <a:moveTo>
                    <a:pt x="0" y="2351332"/>
                  </a:moveTo>
                  <a:cubicBezTo>
                    <a:pt x="414338" y="2183964"/>
                    <a:pt x="828676" y="2016596"/>
                    <a:pt x="1069522" y="1624710"/>
                  </a:cubicBezTo>
                  <a:cubicBezTo>
                    <a:pt x="1310368" y="1232824"/>
                    <a:pt x="1311729" y="-5426"/>
                    <a:pt x="1445079" y="17"/>
                  </a:cubicBezTo>
                  <a:cubicBezTo>
                    <a:pt x="1578429" y="5460"/>
                    <a:pt x="1636940" y="1265481"/>
                    <a:pt x="1869622" y="1657367"/>
                  </a:cubicBezTo>
                  <a:cubicBezTo>
                    <a:pt x="2102304" y="2049253"/>
                    <a:pt x="2471738" y="2200292"/>
                    <a:pt x="2841172" y="235133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cxnSp>
          <p:nvCxnSpPr>
            <p:cNvPr id="7" name="Straight Arrow Connector 6">
              <a:extLst>
                <a:ext uri="{FF2B5EF4-FFF2-40B4-BE49-F238E27FC236}">
                  <a16:creationId xmlns:a16="http://schemas.microsoft.com/office/drawing/2014/main" id="{11B5A795-121D-940C-E9C0-836B751BC18F}"/>
                </a:ext>
              </a:extLst>
            </p:cNvPr>
            <p:cNvCxnSpPr>
              <a:cxnSpLocks/>
            </p:cNvCxnSpPr>
            <p:nvPr/>
          </p:nvCxnSpPr>
          <p:spPr bwMode="auto">
            <a:xfrm>
              <a:off x="35496" y="6298572"/>
              <a:ext cx="4729370" cy="0"/>
            </a:xfrm>
            <a:prstGeom prst="straightConnector1">
              <a:avLst/>
            </a:prstGeom>
            <a:noFill/>
            <a:ln w="12700" cap="flat" cmpd="sng" algn="ctr">
              <a:solidFill>
                <a:schemeClr val="tx1"/>
              </a:solidFill>
              <a:prstDash val="solid"/>
              <a:round/>
              <a:headEnd type="none" w="med" len="med"/>
              <a:tailEnd type="arrow" w="med" len="med"/>
            </a:ln>
            <a:effectLst/>
          </p:spPr>
        </p:cxnSp>
        <p:cxnSp>
          <p:nvCxnSpPr>
            <p:cNvPr id="8" name="Straight Connector 7">
              <a:extLst>
                <a:ext uri="{FF2B5EF4-FFF2-40B4-BE49-F238E27FC236}">
                  <a16:creationId xmlns:a16="http://schemas.microsoft.com/office/drawing/2014/main" id="{C675C1A3-C0D5-0A2B-EF63-98975BF677FA}"/>
                </a:ext>
              </a:extLst>
            </p:cNvPr>
            <p:cNvCxnSpPr>
              <a:cxnSpLocks/>
              <a:stCxn id="14" idx="2"/>
              <a:endCxn id="11" idx="3"/>
            </p:cNvCxnSpPr>
            <p:nvPr/>
          </p:nvCxnSpPr>
          <p:spPr bwMode="auto">
            <a:xfrm>
              <a:off x="3133755" y="4522731"/>
              <a:ext cx="40913" cy="2230212"/>
            </a:xfrm>
            <a:prstGeom prst="line">
              <a:avLst/>
            </a:prstGeom>
            <a:noFill/>
            <a:ln w="12700" cap="flat" cmpd="sng" algn="ctr">
              <a:solidFill>
                <a:schemeClr val="tx1"/>
              </a:solidFill>
              <a:prstDash val="dash"/>
              <a:round/>
              <a:headEnd type="none" w="med" len="med"/>
              <a:tailEnd type="none" w="med" len="med"/>
            </a:ln>
            <a:effectLst/>
          </p:spPr>
        </p:cxnSp>
        <p:cxnSp>
          <p:nvCxnSpPr>
            <p:cNvPr id="9" name="Straight Arrow Connector 8">
              <a:extLst>
                <a:ext uri="{FF2B5EF4-FFF2-40B4-BE49-F238E27FC236}">
                  <a16:creationId xmlns:a16="http://schemas.microsoft.com/office/drawing/2014/main" id="{6EF06F80-0855-EA4C-7834-8E7D6803C6C3}"/>
                </a:ext>
              </a:extLst>
            </p:cNvPr>
            <p:cNvCxnSpPr/>
            <p:nvPr/>
          </p:nvCxnSpPr>
          <p:spPr bwMode="auto">
            <a:xfrm>
              <a:off x="3183017" y="6616136"/>
              <a:ext cx="1117146" cy="0"/>
            </a:xfrm>
            <a:prstGeom prst="straightConnector1">
              <a:avLst/>
            </a:prstGeom>
            <a:noFill/>
            <a:ln w="25400"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7A5D8AD4-FCC4-ABC2-07D6-9EF85500CCDF}"/>
                </a:ext>
              </a:extLst>
            </p:cNvPr>
            <p:cNvSpPr txBox="1"/>
            <p:nvPr/>
          </p:nvSpPr>
          <p:spPr>
            <a:xfrm>
              <a:off x="3466997" y="6583666"/>
              <a:ext cx="1636122" cy="338554"/>
            </a:xfrm>
            <a:prstGeom prst="rect">
              <a:avLst/>
            </a:prstGeom>
            <a:noFill/>
          </p:spPr>
          <p:txBody>
            <a:bodyPr wrap="square" rtlCol="0">
              <a:spAutoFit/>
            </a:bodyPr>
            <a:lstStyle/>
            <a:p>
              <a:r>
                <a:rPr lang="en-US" sz="1200" dirty="0"/>
                <a:t>Predict positive</a:t>
              </a:r>
              <a:endParaRPr lang="en-SE" sz="1200" dirty="0"/>
            </a:p>
          </p:txBody>
        </p:sp>
        <p:sp>
          <p:nvSpPr>
            <p:cNvPr id="11" name="TextBox 10">
              <a:extLst>
                <a:ext uri="{FF2B5EF4-FFF2-40B4-BE49-F238E27FC236}">
                  <a16:creationId xmlns:a16="http://schemas.microsoft.com/office/drawing/2014/main" id="{A5B62191-F208-255C-D443-70FC0875247B}"/>
                </a:ext>
              </a:extLst>
            </p:cNvPr>
            <p:cNvSpPr txBox="1"/>
            <p:nvPr/>
          </p:nvSpPr>
          <p:spPr>
            <a:xfrm>
              <a:off x="1486206" y="6583666"/>
              <a:ext cx="1688462" cy="338554"/>
            </a:xfrm>
            <a:prstGeom prst="rect">
              <a:avLst/>
            </a:prstGeom>
            <a:noFill/>
          </p:spPr>
          <p:txBody>
            <a:bodyPr wrap="square" rtlCol="0">
              <a:spAutoFit/>
            </a:bodyPr>
            <a:lstStyle/>
            <a:p>
              <a:r>
                <a:rPr lang="en-US" sz="1200" dirty="0"/>
                <a:t>Predict negative</a:t>
              </a:r>
              <a:endParaRPr lang="en-SE" sz="1200" dirty="0"/>
            </a:p>
          </p:txBody>
        </p:sp>
        <p:cxnSp>
          <p:nvCxnSpPr>
            <p:cNvPr id="12" name="Straight Arrow Connector 11">
              <a:extLst>
                <a:ext uri="{FF2B5EF4-FFF2-40B4-BE49-F238E27FC236}">
                  <a16:creationId xmlns:a16="http://schemas.microsoft.com/office/drawing/2014/main" id="{30354EB8-46D5-3A58-EC45-9D5FF0DEF3B3}"/>
                </a:ext>
              </a:extLst>
            </p:cNvPr>
            <p:cNvCxnSpPr/>
            <p:nvPr/>
          </p:nvCxnSpPr>
          <p:spPr bwMode="auto">
            <a:xfrm>
              <a:off x="2074035" y="6616323"/>
              <a:ext cx="1117146" cy="0"/>
            </a:xfrm>
            <a:prstGeom prst="straightConnector1">
              <a:avLst/>
            </a:prstGeom>
            <a:noFill/>
            <a:ln w="25400" cap="flat" cmpd="sng" algn="ctr">
              <a:solidFill>
                <a:schemeClr val="tx1"/>
              </a:solidFill>
              <a:prstDash val="solid"/>
              <a:round/>
              <a:headEnd type="triangle" w="med" len="med"/>
              <a:tailEnd type="none" w="med" len="med"/>
            </a:ln>
            <a:effectLst/>
          </p:spPr>
        </p:cxnSp>
        <p:cxnSp>
          <p:nvCxnSpPr>
            <p:cNvPr id="13" name="Straight Connector 12">
              <a:extLst>
                <a:ext uri="{FF2B5EF4-FFF2-40B4-BE49-F238E27FC236}">
                  <a16:creationId xmlns:a16="http://schemas.microsoft.com/office/drawing/2014/main" id="{3EBAE1D6-F588-B6CB-D052-F7559AC5E095}"/>
                </a:ext>
              </a:extLst>
            </p:cNvPr>
            <p:cNvCxnSpPr>
              <a:cxnSpLocks/>
            </p:cNvCxnSpPr>
            <p:nvPr/>
          </p:nvCxnSpPr>
          <p:spPr bwMode="auto">
            <a:xfrm>
              <a:off x="3178798" y="6464095"/>
              <a:ext cx="0" cy="305699"/>
            </a:xfrm>
            <a:prstGeom prst="line">
              <a:avLst/>
            </a:prstGeom>
            <a:noFill/>
            <a:ln w="25400" cap="flat" cmpd="sng" algn="ctr">
              <a:solidFill>
                <a:schemeClr val="tx1"/>
              </a:solidFill>
              <a:prstDash val="solid"/>
              <a:round/>
              <a:headEnd type="none" w="med" len="med"/>
              <a:tailEnd type="none" w="med" len="med"/>
            </a:ln>
            <a:effectLst/>
          </p:spPr>
        </p:cxnSp>
        <p:sp>
          <p:nvSpPr>
            <p:cNvPr id="14" name="TextBox 13">
              <a:extLst>
                <a:ext uri="{FF2B5EF4-FFF2-40B4-BE49-F238E27FC236}">
                  <a16:creationId xmlns:a16="http://schemas.microsoft.com/office/drawing/2014/main" id="{33332753-18FF-D953-4B51-B736630F1C4C}"/>
                </a:ext>
              </a:extLst>
            </p:cNvPr>
            <p:cNvSpPr txBox="1"/>
            <p:nvPr/>
          </p:nvSpPr>
          <p:spPr>
            <a:xfrm>
              <a:off x="2620633" y="3937956"/>
              <a:ext cx="1026243" cy="584775"/>
            </a:xfrm>
            <a:prstGeom prst="rect">
              <a:avLst/>
            </a:prstGeom>
            <a:noFill/>
          </p:spPr>
          <p:txBody>
            <a:bodyPr wrap="none" rtlCol="0">
              <a:spAutoFit/>
            </a:bodyPr>
            <a:lstStyle/>
            <a:p>
              <a:r>
                <a:rPr lang="en-US" sz="1200" dirty="0"/>
                <a:t>Decision </a:t>
              </a:r>
            </a:p>
            <a:p>
              <a:r>
                <a:rPr lang="en-US" sz="1200" dirty="0"/>
                <a:t>thresh.</a:t>
              </a:r>
              <a:endParaRPr lang="en-SE" sz="1200" dirty="0"/>
            </a:p>
          </p:txBody>
        </p:sp>
        <p:sp>
          <p:nvSpPr>
            <p:cNvPr id="15" name="TextBox 14">
              <a:extLst>
                <a:ext uri="{FF2B5EF4-FFF2-40B4-BE49-F238E27FC236}">
                  <a16:creationId xmlns:a16="http://schemas.microsoft.com/office/drawing/2014/main" id="{00DE74A1-BCF6-8E72-B3B3-C53E901D92C9}"/>
                </a:ext>
              </a:extLst>
            </p:cNvPr>
            <p:cNvSpPr txBox="1"/>
            <p:nvPr/>
          </p:nvSpPr>
          <p:spPr>
            <a:xfrm>
              <a:off x="3702662" y="4670409"/>
              <a:ext cx="1483457" cy="789890"/>
            </a:xfrm>
            <a:prstGeom prst="rect">
              <a:avLst/>
            </a:prstGeom>
            <a:noFill/>
          </p:spPr>
          <p:txBody>
            <a:bodyPr wrap="square">
              <a:spAutoFit/>
            </a:bodyPr>
            <a:lstStyle/>
            <a:p>
              <a:r>
                <a:rPr lang="en-US" sz="1200" dirty="0"/>
                <a:t>Distribution of positive data items</a:t>
              </a:r>
              <a:endParaRPr lang="en-SE" sz="1200" dirty="0"/>
            </a:p>
          </p:txBody>
        </p:sp>
        <p:sp>
          <p:nvSpPr>
            <p:cNvPr id="16" name="TextBox 15">
              <a:extLst>
                <a:ext uri="{FF2B5EF4-FFF2-40B4-BE49-F238E27FC236}">
                  <a16:creationId xmlns:a16="http://schemas.microsoft.com/office/drawing/2014/main" id="{BC30B4D9-3DEE-5E89-FEA8-F46FA09ECC38}"/>
                </a:ext>
              </a:extLst>
            </p:cNvPr>
            <p:cNvSpPr txBox="1"/>
            <p:nvPr/>
          </p:nvSpPr>
          <p:spPr>
            <a:xfrm>
              <a:off x="243732" y="4670409"/>
              <a:ext cx="1483458" cy="789890"/>
            </a:xfrm>
            <a:prstGeom prst="rect">
              <a:avLst/>
            </a:prstGeom>
            <a:noFill/>
          </p:spPr>
          <p:txBody>
            <a:bodyPr wrap="square">
              <a:spAutoFit/>
            </a:bodyPr>
            <a:lstStyle/>
            <a:p>
              <a:r>
                <a:rPr lang="en-US" sz="1200" dirty="0"/>
                <a:t>Distribution of negative data items</a:t>
              </a:r>
              <a:endParaRPr lang="en-SE" sz="1200" dirty="0"/>
            </a:p>
          </p:txBody>
        </p:sp>
        <p:sp>
          <p:nvSpPr>
            <p:cNvPr id="17" name="Right Triangle 16">
              <a:extLst>
                <a:ext uri="{FF2B5EF4-FFF2-40B4-BE49-F238E27FC236}">
                  <a16:creationId xmlns:a16="http://schemas.microsoft.com/office/drawing/2014/main" id="{65905B16-CB17-F001-A7D5-24C8ED5CC5D9}"/>
                </a:ext>
              </a:extLst>
            </p:cNvPr>
            <p:cNvSpPr/>
            <p:nvPr/>
          </p:nvSpPr>
          <p:spPr bwMode="auto">
            <a:xfrm>
              <a:off x="3178798" y="6013479"/>
              <a:ext cx="793018" cy="273487"/>
            </a:xfrm>
            <a:prstGeom prst="rtTriangle">
              <a:avLst/>
            </a:prstGeom>
            <a:solidFill>
              <a:srgbClr val="FF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sp>
          <p:nvSpPr>
            <p:cNvPr id="18" name="Right Triangle 17">
              <a:extLst>
                <a:ext uri="{FF2B5EF4-FFF2-40B4-BE49-F238E27FC236}">
                  <a16:creationId xmlns:a16="http://schemas.microsoft.com/office/drawing/2014/main" id="{E5DE9BC4-CB14-D648-9762-68D4B26CE70D}"/>
                </a:ext>
              </a:extLst>
            </p:cNvPr>
            <p:cNvSpPr/>
            <p:nvPr/>
          </p:nvSpPr>
          <p:spPr bwMode="auto">
            <a:xfrm flipH="1">
              <a:off x="2731756" y="5797223"/>
              <a:ext cx="438962" cy="498300"/>
            </a:xfrm>
            <a:prstGeom prst="rtTriangle">
              <a:avLst/>
            </a:prstGeom>
            <a:solidFill>
              <a:srgbClr val="99663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6CEF0FD6-2CB6-485F-2F67-8B7F103332BD}"/>
                </a:ext>
              </a:extLst>
            </p:cNvPr>
            <p:cNvSpPr txBox="1"/>
            <p:nvPr/>
          </p:nvSpPr>
          <p:spPr>
            <a:xfrm>
              <a:off x="3170949" y="6233505"/>
              <a:ext cx="537515" cy="338554"/>
            </a:xfrm>
            <a:prstGeom prst="rect">
              <a:avLst/>
            </a:prstGeom>
            <a:noFill/>
          </p:spPr>
          <p:txBody>
            <a:bodyPr wrap="square" rtlCol="0">
              <a:spAutoFit/>
            </a:bodyPr>
            <a:lstStyle/>
            <a:p>
              <a:r>
                <a:rPr lang="en-US" sz="1200" dirty="0">
                  <a:solidFill>
                    <a:srgbClr val="FF0000"/>
                  </a:solidFill>
                </a:rPr>
                <a:t>FP</a:t>
              </a:r>
              <a:endParaRPr lang="en-SE" sz="1200" dirty="0">
                <a:solidFill>
                  <a:srgbClr val="FF0000"/>
                </a:solidFill>
              </a:endParaRPr>
            </a:p>
          </p:txBody>
        </p:sp>
        <p:sp>
          <p:nvSpPr>
            <p:cNvPr id="20" name="TextBox 19">
              <a:extLst>
                <a:ext uri="{FF2B5EF4-FFF2-40B4-BE49-F238E27FC236}">
                  <a16:creationId xmlns:a16="http://schemas.microsoft.com/office/drawing/2014/main" id="{97041994-8AAB-2B4B-0181-2688D7C0538F}"/>
                </a:ext>
              </a:extLst>
            </p:cNvPr>
            <p:cNvSpPr txBox="1"/>
            <p:nvPr/>
          </p:nvSpPr>
          <p:spPr>
            <a:xfrm>
              <a:off x="2775528" y="6233505"/>
              <a:ext cx="537515" cy="338554"/>
            </a:xfrm>
            <a:prstGeom prst="rect">
              <a:avLst/>
            </a:prstGeom>
            <a:noFill/>
          </p:spPr>
          <p:txBody>
            <a:bodyPr wrap="square" rtlCol="0">
              <a:spAutoFit/>
            </a:bodyPr>
            <a:lstStyle/>
            <a:p>
              <a:r>
                <a:rPr lang="en-US" sz="1200" dirty="0">
                  <a:solidFill>
                    <a:srgbClr val="996633"/>
                  </a:solidFill>
                </a:rPr>
                <a:t>FN</a:t>
              </a:r>
              <a:endParaRPr lang="en-SE" sz="1200" dirty="0">
                <a:solidFill>
                  <a:srgbClr val="996633"/>
                </a:solidFill>
              </a:endParaRPr>
            </a:p>
          </p:txBody>
        </p:sp>
        <p:sp>
          <p:nvSpPr>
            <p:cNvPr id="21" name="TextBox 20">
              <a:extLst>
                <a:ext uri="{FF2B5EF4-FFF2-40B4-BE49-F238E27FC236}">
                  <a16:creationId xmlns:a16="http://schemas.microsoft.com/office/drawing/2014/main" id="{2764ABB1-2409-CBCA-9908-10E05746619E}"/>
                </a:ext>
              </a:extLst>
            </p:cNvPr>
            <p:cNvSpPr txBox="1"/>
            <p:nvPr/>
          </p:nvSpPr>
          <p:spPr>
            <a:xfrm>
              <a:off x="1756498" y="5319693"/>
              <a:ext cx="468714" cy="564207"/>
            </a:xfrm>
            <a:prstGeom prst="rect">
              <a:avLst/>
            </a:prstGeom>
            <a:noFill/>
          </p:spPr>
          <p:txBody>
            <a:bodyPr wrap="square" rtlCol="0">
              <a:spAutoFit/>
            </a:bodyPr>
            <a:lstStyle/>
            <a:p>
              <a:r>
                <a:rPr lang="en-US" sz="1200" dirty="0"/>
                <a:t>TN</a:t>
              </a:r>
              <a:endParaRPr lang="en-SE" sz="1200" dirty="0"/>
            </a:p>
          </p:txBody>
        </p:sp>
        <p:sp>
          <p:nvSpPr>
            <p:cNvPr id="22" name="TextBox 21">
              <a:extLst>
                <a:ext uri="{FF2B5EF4-FFF2-40B4-BE49-F238E27FC236}">
                  <a16:creationId xmlns:a16="http://schemas.microsoft.com/office/drawing/2014/main" id="{F216632C-CAE3-B03E-BB34-F4967D8B97AE}"/>
                </a:ext>
              </a:extLst>
            </p:cNvPr>
            <p:cNvSpPr txBox="1"/>
            <p:nvPr/>
          </p:nvSpPr>
          <p:spPr>
            <a:xfrm>
              <a:off x="3368904" y="5319694"/>
              <a:ext cx="468714" cy="338554"/>
            </a:xfrm>
            <a:prstGeom prst="rect">
              <a:avLst/>
            </a:prstGeom>
            <a:noFill/>
          </p:spPr>
          <p:txBody>
            <a:bodyPr wrap="square" rtlCol="0">
              <a:spAutoFit/>
            </a:bodyPr>
            <a:lstStyle/>
            <a:p>
              <a:r>
                <a:rPr lang="en-US" sz="1200" dirty="0"/>
                <a:t>TP</a:t>
              </a:r>
              <a:endParaRPr lang="en-SE" sz="1200" dirty="0"/>
            </a:p>
          </p:txBody>
        </p:sp>
        <p:sp>
          <p:nvSpPr>
            <p:cNvPr id="23" name="TextBox 22">
              <a:extLst>
                <a:ext uri="{FF2B5EF4-FFF2-40B4-BE49-F238E27FC236}">
                  <a16:creationId xmlns:a16="http://schemas.microsoft.com/office/drawing/2014/main" id="{425E5B57-8AD2-3827-DF6E-894AD7CF18FA}"/>
                </a:ext>
              </a:extLst>
            </p:cNvPr>
            <p:cNvSpPr txBox="1"/>
            <p:nvPr/>
          </p:nvSpPr>
          <p:spPr>
            <a:xfrm>
              <a:off x="4213132" y="6248893"/>
              <a:ext cx="819276" cy="319717"/>
            </a:xfrm>
            <a:prstGeom prst="rect">
              <a:avLst/>
            </a:prstGeom>
            <a:noFill/>
          </p:spPr>
          <p:txBody>
            <a:bodyPr wrap="none" rtlCol="0">
              <a:spAutoFit/>
            </a:bodyPr>
            <a:lstStyle/>
            <a:p>
              <a:r>
                <a:rPr lang="en-US" sz="1100"/>
                <a:t>Feature</a:t>
              </a:r>
              <a:endParaRPr lang="en-SE" sz="1100" dirty="0"/>
            </a:p>
          </p:txBody>
        </p:sp>
      </p:grpSp>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3"/>
          <a:stretch>
            <a:fillRect/>
          </a:stretch>
        </p:blipFill>
        <p:spPr>
          <a:xfrm>
            <a:off x="5519877" y="1052736"/>
            <a:ext cx="3084567" cy="1633006"/>
          </a:xfrm>
          <a:prstGeom prst="rect">
            <a:avLst/>
          </a:prstGeom>
        </p:spPr>
      </p:pic>
      <p:sp>
        <p:nvSpPr>
          <p:cNvPr id="32" name="TextBox 31">
            <a:extLst>
              <a:ext uri="{FF2B5EF4-FFF2-40B4-BE49-F238E27FC236}">
                <a16:creationId xmlns:a16="http://schemas.microsoft.com/office/drawing/2014/main" id="{6D97FECA-E893-96DF-77E1-BF35942BD2E3}"/>
              </a:ext>
            </a:extLst>
          </p:cNvPr>
          <p:cNvSpPr txBox="1"/>
          <p:nvPr/>
        </p:nvSpPr>
        <p:spPr>
          <a:xfrm>
            <a:off x="6277727" y="1204372"/>
            <a:ext cx="373820" cy="261610"/>
          </a:xfrm>
          <a:prstGeom prst="rect">
            <a:avLst/>
          </a:prstGeom>
          <a:noFill/>
        </p:spPr>
        <p:txBody>
          <a:bodyPr wrap="none" rtlCol="0">
            <a:spAutoFit/>
          </a:bodyPr>
          <a:lstStyle/>
          <a:p>
            <a:r>
              <a:rPr lang="en-US" sz="1100" dirty="0"/>
              <a:t>TN</a:t>
            </a:r>
            <a:endParaRPr lang="en-SE" sz="1100" baseline="-25000" dirty="0"/>
          </a:p>
        </p:txBody>
      </p:sp>
      <p:sp>
        <p:nvSpPr>
          <p:cNvPr id="33" name="TextBox 32">
            <a:extLst>
              <a:ext uri="{FF2B5EF4-FFF2-40B4-BE49-F238E27FC236}">
                <a16:creationId xmlns:a16="http://schemas.microsoft.com/office/drawing/2014/main" id="{CB5B7A41-F0FF-8BE8-0287-215CE34A322F}"/>
              </a:ext>
            </a:extLst>
          </p:cNvPr>
          <p:cNvSpPr txBox="1"/>
          <p:nvPr/>
        </p:nvSpPr>
        <p:spPr>
          <a:xfrm>
            <a:off x="8172400" y="1204372"/>
            <a:ext cx="373820" cy="261610"/>
          </a:xfrm>
          <a:prstGeom prst="rect">
            <a:avLst/>
          </a:prstGeom>
          <a:noFill/>
        </p:spPr>
        <p:txBody>
          <a:bodyPr wrap="none" rtlCol="0">
            <a:spAutoFit/>
          </a:bodyPr>
          <a:lstStyle/>
          <a:p>
            <a:r>
              <a:rPr lang="en-US" sz="1100" dirty="0"/>
              <a:t>TN</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120437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16C6EDEA-CAC1-FB1D-72D6-D193E5D489B8}"/>
              </a:ext>
            </a:extLst>
          </p:cNvPr>
          <p:cNvSpPr txBox="1"/>
          <p:nvPr/>
        </p:nvSpPr>
        <p:spPr>
          <a:xfrm>
            <a:off x="6947758" y="1204372"/>
            <a:ext cx="381836" cy="261610"/>
          </a:xfrm>
          <a:prstGeom prst="rect">
            <a:avLst/>
          </a:prstGeom>
          <a:noFill/>
        </p:spPr>
        <p:txBody>
          <a:bodyPr wrap="square" rtlCol="0">
            <a:spAutoFit/>
          </a:bodyPr>
          <a:lstStyle/>
          <a:p>
            <a:r>
              <a:rPr lang="en-US" sz="1100" dirty="0"/>
              <a:t>TN</a:t>
            </a:r>
            <a:endParaRPr lang="en-SE" sz="1100" dirty="0"/>
          </a:p>
        </p:txBody>
      </p:sp>
      <p:sp>
        <p:nvSpPr>
          <p:cNvPr id="40" name="TextBox 39">
            <a:extLst>
              <a:ext uri="{FF2B5EF4-FFF2-40B4-BE49-F238E27FC236}">
                <a16:creationId xmlns:a16="http://schemas.microsoft.com/office/drawing/2014/main" id="{BE4E3F28-2D1B-DFF8-032A-E523225F971D}"/>
              </a:ext>
            </a:extLst>
          </p:cNvPr>
          <p:cNvSpPr txBox="1"/>
          <p:nvPr/>
        </p:nvSpPr>
        <p:spPr>
          <a:xfrm>
            <a:off x="7542243" y="1204372"/>
            <a:ext cx="381836" cy="261610"/>
          </a:xfrm>
          <a:prstGeom prst="rect">
            <a:avLst/>
          </a:prstGeom>
          <a:noFill/>
        </p:spPr>
        <p:txBody>
          <a:bodyPr wrap="square" rtlCol="0">
            <a:spAutoFit/>
          </a:bodyPr>
          <a:lstStyle/>
          <a:p>
            <a:r>
              <a:rPr lang="en-US" sz="1100" dirty="0"/>
              <a:t>TN</a:t>
            </a:r>
            <a:endParaRPr lang="en-SE" sz="1100" dirty="0"/>
          </a:p>
        </p:txBody>
      </p:sp>
      <p:pic>
        <p:nvPicPr>
          <p:cNvPr id="41" name="Picture 40">
            <a:extLst>
              <a:ext uri="{FF2B5EF4-FFF2-40B4-BE49-F238E27FC236}">
                <a16:creationId xmlns:a16="http://schemas.microsoft.com/office/drawing/2014/main" id="{ED6A9B1E-D2CD-85B4-1613-5692C1E0891F}"/>
              </a:ext>
            </a:extLst>
          </p:cNvPr>
          <p:cNvPicPr>
            <a:picLocks noChangeAspect="1"/>
          </p:cNvPicPr>
          <p:nvPr/>
        </p:nvPicPr>
        <p:blipFill>
          <a:blip r:embed="rId3"/>
          <a:stretch>
            <a:fillRect/>
          </a:stretch>
        </p:blipFill>
        <p:spPr>
          <a:xfrm>
            <a:off x="5532434" y="2704484"/>
            <a:ext cx="3084567" cy="1633006"/>
          </a:xfrm>
          <a:prstGeom prst="rect">
            <a:avLst/>
          </a:prstGeom>
        </p:spPr>
      </p:pic>
      <p:cxnSp>
        <p:nvCxnSpPr>
          <p:cNvPr id="42" name="Straight Connector 41">
            <a:extLst>
              <a:ext uri="{FF2B5EF4-FFF2-40B4-BE49-F238E27FC236}">
                <a16:creationId xmlns:a16="http://schemas.microsoft.com/office/drawing/2014/main" id="{9F7ED049-2656-4AD4-7A1E-A11203DC951D}"/>
              </a:ext>
            </a:extLst>
          </p:cNvPr>
          <p:cNvCxnSpPr>
            <a:cxnSpLocks/>
          </p:cNvCxnSpPr>
          <p:nvPr/>
        </p:nvCxnSpPr>
        <p:spPr bwMode="auto">
          <a:xfrm>
            <a:off x="6804248" y="2996952"/>
            <a:ext cx="0" cy="469081"/>
          </a:xfrm>
          <a:prstGeom prst="line">
            <a:avLst/>
          </a:prstGeom>
          <a:noFill/>
          <a:ln w="28575" cap="flat" cmpd="sng" algn="ctr">
            <a:solidFill>
              <a:srgbClr val="C00000"/>
            </a:solidFill>
            <a:prstDash val="sysDot"/>
            <a:round/>
            <a:headEnd type="none" w="med" len="med"/>
            <a:tailEnd type="none" w="med" len="med"/>
          </a:ln>
          <a:effectLst/>
        </p:spPr>
      </p:cxnSp>
      <p:pic>
        <p:nvPicPr>
          <p:cNvPr id="48" name="Picture 47">
            <a:extLst>
              <a:ext uri="{FF2B5EF4-FFF2-40B4-BE49-F238E27FC236}">
                <a16:creationId xmlns:a16="http://schemas.microsoft.com/office/drawing/2014/main" id="{73CDDD36-AB35-B401-30EA-2ABB21A9E31B}"/>
              </a:ext>
            </a:extLst>
          </p:cNvPr>
          <p:cNvPicPr>
            <a:picLocks noChangeAspect="1"/>
          </p:cNvPicPr>
          <p:nvPr/>
        </p:nvPicPr>
        <p:blipFill>
          <a:blip r:embed="rId3"/>
          <a:stretch>
            <a:fillRect/>
          </a:stretch>
        </p:blipFill>
        <p:spPr>
          <a:xfrm>
            <a:off x="5503504" y="4592221"/>
            <a:ext cx="3084567" cy="1633006"/>
          </a:xfrm>
          <a:prstGeom prst="rect">
            <a:avLst/>
          </a:prstGeom>
        </p:spPr>
      </p:pic>
      <p:sp>
        <p:nvSpPr>
          <p:cNvPr id="55" name="TextBox 54">
            <a:extLst>
              <a:ext uri="{FF2B5EF4-FFF2-40B4-BE49-F238E27FC236}">
                <a16:creationId xmlns:a16="http://schemas.microsoft.com/office/drawing/2014/main" id="{33B640DB-88EE-0D37-E461-A50E000431E4}"/>
              </a:ext>
            </a:extLst>
          </p:cNvPr>
          <p:cNvSpPr txBox="1"/>
          <p:nvPr/>
        </p:nvSpPr>
        <p:spPr>
          <a:xfrm>
            <a:off x="6299638" y="2856498"/>
            <a:ext cx="365806" cy="261610"/>
          </a:xfrm>
          <a:prstGeom prst="rect">
            <a:avLst/>
          </a:prstGeom>
          <a:noFill/>
        </p:spPr>
        <p:txBody>
          <a:bodyPr wrap="none" rtlCol="0">
            <a:spAutoFit/>
          </a:bodyPr>
          <a:lstStyle/>
          <a:p>
            <a:r>
              <a:rPr lang="en-US" sz="1100" dirty="0"/>
              <a:t>FP</a:t>
            </a:r>
            <a:endParaRPr lang="en-SE" sz="1100" dirty="0"/>
          </a:p>
        </p:txBody>
      </p:sp>
      <p:sp>
        <p:nvSpPr>
          <p:cNvPr id="56" name="TextBox 55">
            <a:extLst>
              <a:ext uri="{FF2B5EF4-FFF2-40B4-BE49-F238E27FC236}">
                <a16:creationId xmlns:a16="http://schemas.microsoft.com/office/drawing/2014/main" id="{85A989C3-1A07-D215-DA86-3F9AC0551CAD}"/>
              </a:ext>
            </a:extLst>
          </p:cNvPr>
          <p:cNvSpPr txBox="1"/>
          <p:nvPr/>
        </p:nvSpPr>
        <p:spPr>
          <a:xfrm>
            <a:off x="8194311" y="2856498"/>
            <a:ext cx="373820" cy="261610"/>
          </a:xfrm>
          <a:prstGeom prst="rect">
            <a:avLst/>
          </a:prstGeom>
          <a:noFill/>
        </p:spPr>
        <p:txBody>
          <a:bodyPr wrap="none" rtlCol="0">
            <a:spAutoFit/>
          </a:bodyPr>
          <a:lstStyle/>
          <a:p>
            <a:r>
              <a:rPr lang="en-US" sz="1100" dirty="0"/>
              <a:t>TN</a:t>
            </a:r>
            <a:endParaRPr lang="en-SE" sz="1100" baseline="-25000" dirty="0"/>
          </a:p>
        </p:txBody>
      </p:sp>
      <p:sp>
        <p:nvSpPr>
          <p:cNvPr id="57" name="TextBox 56">
            <a:extLst>
              <a:ext uri="{FF2B5EF4-FFF2-40B4-BE49-F238E27FC236}">
                <a16:creationId xmlns:a16="http://schemas.microsoft.com/office/drawing/2014/main" id="{2EE0ABCF-8433-3955-8894-D4C8965408D2}"/>
              </a:ext>
            </a:extLst>
          </p:cNvPr>
          <p:cNvSpPr txBox="1"/>
          <p:nvPr/>
        </p:nvSpPr>
        <p:spPr>
          <a:xfrm>
            <a:off x="5669451" y="2856498"/>
            <a:ext cx="381836" cy="261610"/>
          </a:xfrm>
          <a:prstGeom prst="rect">
            <a:avLst/>
          </a:prstGeom>
          <a:noFill/>
        </p:spPr>
        <p:txBody>
          <a:bodyPr wrap="square" rtlCol="0">
            <a:spAutoFit/>
          </a:bodyPr>
          <a:lstStyle/>
          <a:p>
            <a:r>
              <a:rPr lang="en-US" sz="1100" dirty="0"/>
              <a:t>TP</a:t>
            </a:r>
            <a:endParaRPr lang="en-SE" sz="1100" dirty="0"/>
          </a:p>
        </p:txBody>
      </p:sp>
      <p:sp>
        <p:nvSpPr>
          <p:cNvPr id="58" name="TextBox 57">
            <a:extLst>
              <a:ext uri="{FF2B5EF4-FFF2-40B4-BE49-F238E27FC236}">
                <a16:creationId xmlns:a16="http://schemas.microsoft.com/office/drawing/2014/main" id="{244FADD7-F4FD-373C-ABF9-588A341EA8DC}"/>
              </a:ext>
            </a:extLst>
          </p:cNvPr>
          <p:cNvSpPr txBox="1"/>
          <p:nvPr/>
        </p:nvSpPr>
        <p:spPr>
          <a:xfrm>
            <a:off x="6969669" y="2856498"/>
            <a:ext cx="381836" cy="261610"/>
          </a:xfrm>
          <a:prstGeom prst="rect">
            <a:avLst/>
          </a:prstGeom>
          <a:noFill/>
        </p:spPr>
        <p:txBody>
          <a:bodyPr wrap="square" rtlCol="0">
            <a:spAutoFit/>
          </a:bodyPr>
          <a:lstStyle/>
          <a:p>
            <a:r>
              <a:rPr lang="en-US" sz="1100" dirty="0"/>
              <a:t>TN</a:t>
            </a:r>
            <a:endParaRPr lang="en-SE" sz="1100" dirty="0"/>
          </a:p>
        </p:txBody>
      </p:sp>
      <p:sp>
        <p:nvSpPr>
          <p:cNvPr id="59" name="TextBox 58">
            <a:extLst>
              <a:ext uri="{FF2B5EF4-FFF2-40B4-BE49-F238E27FC236}">
                <a16:creationId xmlns:a16="http://schemas.microsoft.com/office/drawing/2014/main" id="{013EC3F2-206B-6767-A0AD-505586D22939}"/>
              </a:ext>
            </a:extLst>
          </p:cNvPr>
          <p:cNvSpPr txBox="1"/>
          <p:nvPr/>
        </p:nvSpPr>
        <p:spPr>
          <a:xfrm>
            <a:off x="7564154" y="2856498"/>
            <a:ext cx="381836" cy="261610"/>
          </a:xfrm>
          <a:prstGeom prst="rect">
            <a:avLst/>
          </a:prstGeom>
          <a:noFill/>
        </p:spPr>
        <p:txBody>
          <a:bodyPr wrap="square" rtlCol="0">
            <a:spAutoFit/>
          </a:bodyPr>
          <a:lstStyle/>
          <a:p>
            <a:r>
              <a:rPr lang="en-US" sz="1100" dirty="0"/>
              <a:t>TN</a:t>
            </a:r>
            <a:endParaRPr lang="en-SE" sz="1100" dirty="0"/>
          </a:p>
        </p:txBody>
      </p:sp>
      <p:cxnSp>
        <p:nvCxnSpPr>
          <p:cNvPr id="61" name="Straight Connector 60">
            <a:extLst>
              <a:ext uri="{FF2B5EF4-FFF2-40B4-BE49-F238E27FC236}">
                <a16:creationId xmlns:a16="http://schemas.microsoft.com/office/drawing/2014/main" id="{B2326041-2957-C8B1-2C3B-37E2EF28AF9D}"/>
              </a:ext>
            </a:extLst>
          </p:cNvPr>
          <p:cNvCxnSpPr>
            <a:cxnSpLocks/>
          </p:cNvCxnSpPr>
          <p:nvPr/>
        </p:nvCxnSpPr>
        <p:spPr bwMode="auto">
          <a:xfrm>
            <a:off x="8604448" y="489639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62" name="TextBox 61">
            <a:extLst>
              <a:ext uri="{FF2B5EF4-FFF2-40B4-BE49-F238E27FC236}">
                <a16:creationId xmlns:a16="http://schemas.microsoft.com/office/drawing/2014/main" id="{F1F9940B-FD76-2268-28A4-F60134B28851}"/>
              </a:ext>
            </a:extLst>
          </p:cNvPr>
          <p:cNvSpPr txBox="1"/>
          <p:nvPr/>
        </p:nvSpPr>
        <p:spPr>
          <a:xfrm>
            <a:off x="6263947" y="4743946"/>
            <a:ext cx="365806" cy="261610"/>
          </a:xfrm>
          <a:prstGeom prst="rect">
            <a:avLst/>
          </a:prstGeom>
          <a:noFill/>
        </p:spPr>
        <p:txBody>
          <a:bodyPr wrap="none" rtlCol="0">
            <a:spAutoFit/>
          </a:bodyPr>
          <a:lstStyle/>
          <a:p>
            <a:r>
              <a:rPr lang="en-US" sz="1100" dirty="0"/>
              <a:t>FP</a:t>
            </a:r>
            <a:endParaRPr lang="en-SE" sz="1100" dirty="0"/>
          </a:p>
        </p:txBody>
      </p:sp>
      <p:sp>
        <p:nvSpPr>
          <p:cNvPr id="63" name="TextBox 62">
            <a:extLst>
              <a:ext uri="{FF2B5EF4-FFF2-40B4-BE49-F238E27FC236}">
                <a16:creationId xmlns:a16="http://schemas.microsoft.com/office/drawing/2014/main" id="{9E8EB5EF-5F8E-805C-B029-0458024D2D34}"/>
              </a:ext>
            </a:extLst>
          </p:cNvPr>
          <p:cNvSpPr txBox="1"/>
          <p:nvPr/>
        </p:nvSpPr>
        <p:spPr>
          <a:xfrm>
            <a:off x="8158620" y="4743946"/>
            <a:ext cx="365806" cy="261610"/>
          </a:xfrm>
          <a:prstGeom prst="rect">
            <a:avLst/>
          </a:prstGeom>
          <a:noFill/>
        </p:spPr>
        <p:txBody>
          <a:bodyPr wrap="non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BDFD73C5-598E-5698-D3C7-F50F728AD3A5}"/>
              </a:ext>
            </a:extLst>
          </p:cNvPr>
          <p:cNvSpPr txBox="1"/>
          <p:nvPr/>
        </p:nvSpPr>
        <p:spPr>
          <a:xfrm>
            <a:off x="5633760" y="474394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2B218589-E03C-E443-D56A-17E3848E67E6}"/>
              </a:ext>
            </a:extLst>
          </p:cNvPr>
          <p:cNvSpPr txBox="1"/>
          <p:nvPr/>
        </p:nvSpPr>
        <p:spPr>
          <a:xfrm>
            <a:off x="6933978" y="4743946"/>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53E8250A-1BBF-F697-F7E0-D7359F324B0A}"/>
              </a:ext>
            </a:extLst>
          </p:cNvPr>
          <p:cNvSpPr txBox="1"/>
          <p:nvPr/>
        </p:nvSpPr>
        <p:spPr>
          <a:xfrm>
            <a:off x="7528463" y="4743946"/>
            <a:ext cx="381836" cy="261610"/>
          </a:xfrm>
          <a:prstGeom prst="rect">
            <a:avLst/>
          </a:prstGeom>
          <a:noFill/>
        </p:spPr>
        <p:txBody>
          <a:bodyPr wrap="square" rtlCol="0">
            <a:spAutoFit/>
          </a:bodyPr>
          <a:lstStyle/>
          <a:p>
            <a:r>
              <a:rPr lang="en-US" sz="1100" dirty="0"/>
              <a:t>FP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2074572"/>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2074572"/>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D0CEC54B-D2CA-70A4-1792-92C28070D44B}"/>
              </a:ext>
            </a:extLst>
          </p:cNvPr>
          <p:cNvSpPr/>
          <p:nvPr/>
        </p:nvSpPr>
        <p:spPr bwMode="auto">
          <a:xfrm>
            <a:off x="5604734" y="2074572"/>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1FEF4D1C-A334-997F-DB00-5B36FEFE9D84}"/>
              </a:ext>
            </a:extLst>
          </p:cNvPr>
          <p:cNvSpPr/>
          <p:nvPr/>
        </p:nvSpPr>
        <p:spPr bwMode="auto">
          <a:xfrm>
            <a:off x="6852226" y="2074572"/>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Rectangle 25">
            <a:extLst>
              <a:ext uri="{FF2B5EF4-FFF2-40B4-BE49-F238E27FC236}">
                <a16:creationId xmlns:a16="http://schemas.microsoft.com/office/drawing/2014/main" id="{90C3A9F8-E1E7-032B-0E7F-9C8C795AED59}"/>
              </a:ext>
            </a:extLst>
          </p:cNvPr>
          <p:cNvSpPr/>
          <p:nvPr/>
        </p:nvSpPr>
        <p:spPr bwMode="auto">
          <a:xfrm>
            <a:off x="7236296" y="1773430"/>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2132856"/>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2132856"/>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grpSp>
        <p:nvGrpSpPr>
          <p:cNvPr id="34" name="Group 33">
            <a:extLst>
              <a:ext uri="{FF2B5EF4-FFF2-40B4-BE49-F238E27FC236}">
                <a16:creationId xmlns:a16="http://schemas.microsoft.com/office/drawing/2014/main" id="{80958921-FBBF-2DF1-9655-12ABE2629F87}"/>
              </a:ext>
            </a:extLst>
          </p:cNvPr>
          <p:cNvGrpSpPr/>
          <p:nvPr/>
        </p:nvGrpSpPr>
        <p:grpSpPr>
          <a:xfrm>
            <a:off x="6156176" y="1340768"/>
            <a:ext cx="581967" cy="469081"/>
            <a:chOff x="6156176" y="1340768"/>
            <a:chExt cx="581967" cy="469081"/>
          </a:xfrm>
        </p:grpSpPr>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6156176" y="1340768"/>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27" name="Rectangle 26">
              <a:extLst>
                <a:ext uri="{FF2B5EF4-FFF2-40B4-BE49-F238E27FC236}">
                  <a16:creationId xmlns:a16="http://schemas.microsoft.com/office/drawing/2014/main" id="{C5D2EE31-272E-3858-6138-3EED1000C682}"/>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30" name="TextBox 29">
              <a:extLst>
                <a:ext uri="{FF2B5EF4-FFF2-40B4-BE49-F238E27FC236}">
                  <a16:creationId xmlns:a16="http://schemas.microsoft.com/office/drawing/2014/main" id="{A7539031-1BB6-29EB-E8D5-831942B5BC4A}"/>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35" name="Group 34">
            <a:extLst>
              <a:ext uri="{FF2B5EF4-FFF2-40B4-BE49-F238E27FC236}">
                <a16:creationId xmlns:a16="http://schemas.microsoft.com/office/drawing/2014/main" id="{325CCD1E-462A-C027-3D10-3E162242EB34}"/>
              </a:ext>
            </a:extLst>
          </p:cNvPr>
          <p:cNvGrpSpPr/>
          <p:nvPr/>
        </p:nvGrpSpPr>
        <p:grpSpPr>
          <a:xfrm>
            <a:off x="8091954" y="1412968"/>
            <a:ext cx="514642" cy="358026"/>
            <a:chOff x="6223501" y="1412644"/>
            <a:chExt cx="514642" cy="358026"/>
          </a:xfrm>
        </p:grpSpPr>
        <p:sp>
          <p:nvSpPr>
            <p:cNvPr id="37" name="Rectangle 36">
              <a:extLst>
                <a:ext uri="{FF2B5EF4-FFF2-40B4-BE49-F238E27FC236}">
                  <a16:creationId xmlns:a16="http://schemas.microsoft.com/office/drawing/2014/main" id="{1E17BA25-C372-5DD3-2DD4-940A56C19295}"/>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43" name="TextBox 42">
              <a:extLst>
                <a:ext uri="{FF2B5EF4-FFF2-40B4-BE49-F238E27FC236}">
                  <a16:creationId xmlns:a16="http://schemas.microsoft.com/office/drawing/2014/main" id="{0B99BB50-940D-B86C-777F-D30ADEFA7BB3}"/>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68" name="Rectangle 67">
            <a:extLst>
              <a:ext uri="{FF2B5EF4-FFF2-40B4-BE49-F238E27FC236}">
                <a16:creationId xmlns:a16="http://schemas.microsoft.com/office/drawing/2014/main" id="{F7352661-28F1-407D-5D84-DF15D893FA46}"/>
              </a:ext>
            </a:extLst>
          </p:cNvPr>
          <p:cNvSpPr/>
          <p:nvPr/>
        </p:nvSpPr>
        <p:spPr bwMode="auto">
          <a:xfrm>
            <a:off x="6226921" y="3063932"/>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70" name="TextBox 69">
            <a:extLst>
              <a:ext uri="{FF2B5EF4-FFF2-40B4-BE49-F238E27FC236}">
                <a16:creationId xmlns:a16="http://schemas.microsoft.com/office/drawing/2014/main" id="{9C5A0E9A-6E25-D062-0699-1F56F6D7E9B0}"/>
              </a:ext>
            </a:extLst>
          </p:cNvPr>
          <p:cNvSpPr txBox="1"/>
          <p:nvPr/>
        </p:nvSpPr>
        <p:spPr>
          <a:xfrm>
            <a:off x="6267367" y="3113831"/>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nvGrpSpPr>
          <p:cNvPr id="72" name="Group 71">
            <a:extLst>
              <a:ext uri="{FF2B5EF4-FFF2-40B4-BE49-F238E27FC236}">
                <a16:creationId xmlns:a16="http://schemas.microsoft.com/office/drawing/2014/main" id="{AB86142F-D71D-B37A-5E9B-33264118E537}"/>
              </a:ext>
            </a:extLst>
          </p:cNvPr>
          <p:cNvGrpSpPr/>
          <p:nvPr/>
        </p:nvGrpSpPr>
        <p:grpSpPr>
          <a:xfrm>
            <a:off x="8095374" y="3064256"/>
            <a:ext cx="514642" cy="358026"/>
            <a:chOff x="6223501" y="1412644"/>
            <a:chExt cx="514642" cy="358026"/>
          </a:xfrm>
        </p:grpSpPr>
        <p:sp>
          <p:nvSpPr>
            <p:cNvPr id="74" name="Rectangle 73">
              <a:extLst>
                <a:ext uri="{FF2B5EF4-FFF2-40B4-BE49-F238E27FC236}">
                  <a16:creationId xmlns:a16="http://schemas.microsoft.com/office/drawing/2014/main" id="{6CED0910-4EA2-ECAD-D2E5-8C0453270FC5}"/>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75" name="TextBox 74">
              <a:extLst>
                <a:ext uri="{FF2B5EF4-FFF2-40B4-BE49-F238E27FC236}">
                  <a16:creationId xmlns:a16="http://schemas.microsoft.com/office/drawing/2014/main" id="{7F85293B-084E-2A0F-BC18-E0E893EF380D}"/>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pSp>
        <p:nvGrpSpPr>
          <p:cNvPr id="76" name="Group 75">
            <a:extLst>
              <a:ext uri="{FF2B5EF4-FFF2-40B4-BE49-F238E27FC236}">
                <a16:creationId xmlns:a16="http://schemas.microsoft.com/office/drawing/2014/main" id="{FAA13B4E-DF2B-A161-5673-663B938CD78C}"/>
              </a:ext>
            </a:extLst>
          </p:cNvPr>
          <p:cNvGrpSpPr/>
          <p:nvPr/>
        </p:nvGrpSpPr>
        <p:grpSpPr>
          <a:xfrm>
            <a:off x="6196045" y="4944985"/>
            <a:ext cx="514642" cy="358026"/>
            <a:chOff x="6223501" y="1412644"/>
            <a:chExt cx="514642" cy="358026"/>
          </a:xfrm>
        </p:grpSpPr>
        <p:sp>
          <p:nvSpPr>
            <p:cNvPr id="78" name="Rectangle 77">
              <a:extLst>
                <a:ext uri="{FF2B5EF4-FFF2-40B4-BE49-F238E27FC236}">
                  <a16:creationId xmlns:a16="http://schemas.microsoft.com/office/drawing/2014/main" id="{DCD82502-7BB5-04A6-41F3-FF09E0D6D859}"/>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79" name="TextBox 78">
              <a:extLst>
                <a:ext uri="{FF2B5EF4-FFF2-40B4-BE49-F238E27FC236}">
                  <a16:creationId xmlns:a16="http://schemas.microsoft.com/office/drawing/2014/main" id="{5BF0D4EB-6278-0706-8E34-AD6D8539DE4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80" name="Group 79">
            <a:extLst>
              <a:ext uri="{FF2B5EF4-FFF2-40B4-BE49-F238E27FC236}">
                <a16:creationId xmlns:a16="http://schemas.microsoft.com/office/drawing/2014/main" id="{F77DBAD7-A77D-E618-BCBA-480DA7348D77}"/>
              </a:ext>
            </a:extLst>
          </p:cNvPr>
          <p:cNvGrpSpPr/>
          <p:nvPr/>
        </p:nvGrpSpPr>
        <p:grpSpPr>
          <a:xfrm>
            <a:off x="8064498" y="4945309"/>
            <a:ext cx="514642" cy="358026"/>
            <a:chOff x="6223501" y="1412644"/>
            <a:chExt cx="514642" cy="358026"/>
          </a:xfrm>
        </p:grpSpPr>
        <p:sp>
          <p:nvSpPr>
            <p:cNvPr id="92" name="Rectangle 91">
              <a:extLst>
                <a:ext uri="{FF2B5EF4-FFF2-40B4-BE49-F238E27FC236}">
                  <a16:creationId xmlns:a16="http://schemas.microsoft.com/office/drawing/2014/main" id="{77BCA62F-61E9-145E-2051-EA95385A258B}"/>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95" name="TextBox 94">
              <a:extLst>
                <a:ext uri="{FF2B5EF4-FFF2-40B4-BE49-F238E27FC236}">
                  <a16:creationId xmlns:a16="http://schemas.microsoft.com/office/drawing/2014/main" id="{E7382A7C-A10D-B75E-1433-D056A20C275C}"/>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96" name="TextBox 95">
            <a:extLst>
              <a:ext uri="{FF2B5EF4-FFF2-40B4-BE49-F238E27FC236}">
                <a16:creationId xmlns:a16="http://schemas.microsoft.com/office/drawing/2014/main" id="{0277067A-5C18-9F59-0C2A-CAFDDDA831D7}"/>
              </a:ext>
            </a:extLst>
          </p:cNvPr>
          <p:cNvSpPr txBox="1"/>
          <p:nvPr/>
        </p:nvSpPr>
        <p:spPr>
          <a:xfrm>
            <a:off x="5651857" y="2132856"/>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sp>
        <p:nvSpPr>
          <p:cNvPr id="101" name="TextBox 100">
            <a:extLst>
              <a:ext uri="{FF2B5EF4-FFF2-40B4-BE49-F238E27FC236}">
                <a16:creationId xmlns:a16="http://schemas.microsoft.com/office/drawing/2014/main" id="{BF6BCB96-A490-FA6B-A56E-6C7DAFA983D7}"/>
              </a:ext>
            </a:extLst>
          </p:cNvPr>
          <p:cNvSpPr txBox="1"/>
          <p:nvPr/>
        </p:nvSpPr>
        <p:spPr>
          <a:xfrm>
            <a:off x="6953592" y="2132856"/>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sp>
        <p:nvSpPr>
          <p:cNvPr id="106" name="Rectangle 105">
            <a:extLst>
              <a:ext uri="{FF2B5EF4-FFF2-40B4-BE49-F238E27FC236}">
                <a16:creationId xmlns:a16="http://schemas.microsoft.com/office/drawing/2014/main" id="{29677352-3AC0-3B4A-7278-F753D6775DA9}"/>
              </a:ext>
            </a:extLst>
          </p:cNvPr>
          <p:cNvSpPr/>
          <p:nvPr/>
        </p:nvSpPr>
        <p:spPr bwMode="auto">
          <a:xfrm>
            <a:off x="7236188" y="3426053"/>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6" name="Rectangle 115">
            <a:extLst>
              <a:ext uri="{FF2B5EF4-FFF2-40B4-BE49-F238E27FC236}">
                <a16:creationId xmlns:a16="http://schemas.microsoft.com/office/drawing/2014/main" id="{AE0B4291-6BA4-52DC-868B-4B7153BBE12F}"/>
              </a:ext>
            </a:extLst>
          </p:cNvPr>
          <p:cNvSpPr/>
          <p:nvPr/>
        </p:nvSpPr>
        <p:spPr bwMode="auto">
          <a:xfrm>
            <a:off x="7164288" y="5315699"/>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11C968E5-5956-7CB6-E723-23BA1517A982}"/>
              </a:ext>
            </a:extLst>
          </p:cNvPr>
          <p:cNvSpPr/>
          <p:nvPr/>
        </p:nvSpPr>
        <p:spPr bwMode="auto">
          <a:xfrm>
            <a:off x="7486358" y="3718697"/>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Rectangle 121">
            <a:extLst>
              <a:ext uri="{FF2B5EF4-FFF2-40B4-BE49-F238E27FC236}">
                <a16:creationId xmlns:a16="http://schemas.microsoft.com/office/drawing/2014/main" id="{3D33D660-CC21-E6DB-8FF5-215CBA5D0731}"/>
              </a:ext>
            </a:extLst>
          </p:cNvPr>
          <p:cNvSpPr/>
          <p:nvPr/>
        </p:nvSpPr>
        <p:spPr bwMode="auto">
          <a:xfrm>
            <a:off x="8120490" y="3718697"/>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3" name="Rectangle 122">
            <a:extLst>
              <a:ext uri="{FF2B5EF4-FFF2-40B4-BE49-F238E27FC236}">
                <a16:creationId xmlns:a16="http://schemas.microsoft.com/office/drawing/2014/main" id="{484BE79F-2C83-0619-738F-DCF6960C5CDF}"/>
              </a:ext>
            </a:extLst>
          </p:cNvPr>
          <p:cNvSpPr/>
          <p:nvPr/>
        </p:nvSpPr>
        <p:spPr bwMode="auto">
          <a:xfrm>
            <a:off x="5604734" y="3718697"/>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4" name="Rectangle 123">
            <a:extLst>
              <a:ext uri="{FF2B5EF4-FFF2-40B4-BE49-F238E27FC236}">
                <a16:creationId xmlns:a16="http://schemas.microsoft.com/office/drawing/2014/main" id="{37300171-F6E8-9C94-09A6-E4C3EC6D0E49}"/>
              </a:ext>
            </a:extLst>
          </p:cNvPr>
          <p:cNvSpPr/>
          <p:nvPr/>
        </p:nvSpPr>
        <p:spPr bwMode="auto">
          <a:xfrm>
            <a:off x="6852226" y="3718697"/>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9" name="Rectangle 128">
            <a:extLst>
              <a:ext uri="{FF2B5EF4-FFF2-40B4-BE49-F238E27FC236}">
                <a16:creationId xmlns:a16="http://schemas.microsoft.com/office/drawing/2014/main" id="{767ED0F0-E6A5-6AF7-4C9E-27E1EB9FA8B0}"/>
              </a:ext>
            </a:extLst>
          </p:cNvPr>
          <p:cNvSpPr/>
          <p:nvPr/>
        </p:nvSpPr>
        <p:spPr bwMode="auto">
          <a:xfrm>
            <a:off x="7454423" y="5597228"/>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0" name="Rectangle 129">
            <a:extLst>
              <a:ext uri="{FF2B5EF4-FFF2-40B4-BE49-F238E27FC236}">
                <a16:creationId xmlns:a16="http://schemas.microsoft.com/office/drawing/2014/main" id="{FC3F3368-3B2A-B582-C6EF-A51930AC588B}"/>
              </a:ext>
            </a:extLst>
          </p:cNvPr>
          <p:cNvSpPr/>
          <p:nvPr/>
        </p:nvSpPr>
        <p:spPr bwMode="auto">
          <a:xfrm>
            <a:off x="8088555" y="5597228"/>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1" name="Rectangle 130">
            <a:extLst>
              <a:ext uri="{FF2B5EF4-FFF2-40B4-BE49-F238E27FC236}">
                <a16:creationId xmlns:a16="http://schemas.microsoft.com/office/drawing/2014/main" id="{DF1CC5B3-306C-42DC-F5F2-B28111954C2A}"/>
              </a:ext>
            </a:extLst>
          </p:cNvPr>
          <p:cNvSpPr/>
          <p:nvPr/>
        </p:nvSpPr>
        <p:spPr bwMode="auto">
          <a:xfrm>
            <a:off x="5572799" y="5597228"/>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Rectangle 131">
            <a:extLst>
              <a:ext uri="{FF2B5EF4-FFF2-40B4-BE49-F238E27FC236}">
                <a16:creationId xmlns:a16="http://schemas.microsoft.com/office/drawing/2014/main" id="{44B74AAA-7211-1F07-5E4B-15084A121C8D}"/>
              </a:ext>
            </a:extLst>
          </p:cNvPr>
          <p:cNvSpPr/>
          <p:nvPr/>
        </p:nvSpPr>
        <p:spPr bwMode="auto">
          <a:xfrm>
            <a:off x="6820291" y="5597228"/>
            <a:ext cx="514642" cy="34062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6B7FF926-ECC2-5D8D-6B1F-EEFF53BD27E2}"/>
                  </a:ext>
                </a:extLst>
              </p:cNvPr>
              <p:cNvSpPr txBox="1"/>
              <p:nvPr/>
            </p:nvSpPr>
            <p:spPr>
              <a:xfrm>
                <a:off x="6156176" y="1738145"/>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0.9 </a:t>
                </a:r>
                <a:r>
                  <a:rPr lang="en-US" sz="1000" dirty="0" err="1"/>
                  <a:t>IoU</a:t>
                </a:r>
                <a:endParaRPr lang="en-SE" sz="1400" dirty="0"/>
              </a:p>
            </p:txBody>
          </p:sp>
        </mc:Choice>
        <mc:Fallback xmlns="">
          <p:sp>
            <p:nvSpPr>
              <p:cNvPr id="137" name="TextBox 136">
                <a:extLst>
                  <a:ext uri="{FF2B5EF4-FFF2-40B4-BE49-F238E27FC236}">
                    <a16:creationId xmlns:a16="http://schemas.microsoft.com/office/drawing/2014/main" id="{6B7FF926-ECC2-5D8D-6B1F-EEFF53BD27E2}"/>
                  </a:ext>
                </a:extLst>
              </p:cNvPr>
              <p:cNvSpPr txBox="1">
                <a:spLocks noRot="1" noChangeAspect="1" noMove="1" noResize="1" noEditPoints="1" noAdjustHandles="1" noChangeArrowheads="1" noChangeShapeType="1" noTextEdit="1"/>
              </p:cNvSpPr>
              <p:nvPr/>
            </p:nvSpPr>
            <p:spPr>
              <a:xfrm>
                <a:off x="6156176" y="1738145"/>
                <a:ext cx="1200781" cy="246221"/>
              </a:xfrm>
              <a:prstGeom prst="rect">
                <a:avLst/>
              </a:prstGeom>
              <a:blipFill>
                <a:blip r:embed="rId4"/>
                <a:stretch>
                  <a:fillRect b="-975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0A0BEA52-E146-3CE6-D99E-5BEF07923DD1}"/>
                  </a:ext>
                </a:extLst>
              </p:cNvPr>
              <p:cNvSpPr txBox="1"/>
              <p:nvPr/>
            </p:nvSpPr>
            <p:spPr>
              <a:xfrm>
                <a:off x="6156175" y="3431648"/>
                <a:ext cx="1159637"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0.9 </a:t>
                </a:r>
                <a:r>
                  <a:rPr lang="en-US" sz="1000" dirty="0" err="1"/>
                  <a:t>IoU</a:t>
                </a:r>
                <a:endParaRPr lang="en-SE" sz="1400" dirty="0"/>
              </a:p>
            </p:txBody>
          </p:sp>
        </mc:Choice>
        <mc:Fallback xmlns="">
          <p:sp>
            <p:nvSpPr>
              <p:cNvPr id="138" name="TextBox 137">
                <a:extLst>
                  <a:ext uri="{FF2B5EF4-FFF2-40B4-BE49-F238E27FC236}">
                    <a16:creationId xmlns:a16="http://schemas.microsoft.com/office/drawing/2014/main" id="{0A0BEA52-E146-3CE6-D99E-5BEF07923DD1}"/>
                  </a:ext>
                </a:extLst>
              </p:cNvPr>
              <p:cNvSpPr txBox="1">
                <a:spLocks noRot="1" noChangeAspect="1" noMove="1" noResize="1" noEditPoints="1" noAdjustHandles="1" noChangeArrowheads="1" noChangeShapeType="1" noTextEdit="1"/>
              </p:cNvSpPr>
              <p:nvPr/>
            </p:nvSpPr>
            <p:spPr>
              <a:xfrm>
                <a:off x="6156175" y="3431648"/>
                <a:ext cx="1159637" cy="246221"/>
              </a:xfrm>
              <a:prstGeom prst="rect">
                <a:avLst/>
              </a:prstGeom>
              <a:blipFill>
                <a:blip r:embed="rId5"/>
                <a:stretch>
                  <a:fillRect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5FD630C-B008-C345-2FE8-7ADAC71A8B28}"/>
                  </a:ext>
                </a:extLst>
              </p:cNvPr>
              <p:cNvSpPr txBox="1"/>
              <p:nvPr/>
            </p:nvSpPr>
            <p:spPr>
              <a:xfrm>
                <a:off x="6084168" y="5343019"/>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0.9 </a:t>
                </a:r>
                <a:r>
                  <a:rPr lang="en-US" sz="1000" dirty="0" err="1"/>
                  <a:t>IoU</a:t>
                </a:r>
                <a:endParaRPr lang="en-SE" sz="1400" dirty="0"/>
              </a:p>
            </p:txBody>
          </p:sp>
        </mc:Choice>
        <mc:Fallback xmlns="">
          <p:sp>
            <p:nvSpPr>
              <p:cNvPr id="139" name="TextBox 138">
                <a:extLst>
                  <a:ext uri="{FF2B5EF4-FFF2-40B4-BE49-F238E27FC236}">
                    <a16:creationId xmlns:a16="http://schemas.microsoft.com/office/drawing/2014/main" id="{45FD630C-B008-C345-2FE8-7ADAC71A8B28}"/>
                  </a:ext>
                </a:extLst>
              </p:cNvPr>
              <p:cNvSpPr txBox="1">
                <a:spLocks noRot="1" noChangeAspect="1" noMove="1" noResize="1" noEditPoints="1" noAdjustHandles="1" noChangeArrowheads="1" noChangeShapeType="1" noTextEdit="1"/>
              </p:cNvSpPr>
              <p:nvPr/>
            </p:nvSpPr>
            <p:spPr>
              <a:xfrm>
                <a:off x="6084168" y="5343019"/>
                <a:ext cx="1188736" cy="246221"/>
              </a:xfrm>
              <a:prstGeom prst="rect">
                <a:avLst/>
              </a:prstGeom>
              <a:blipFill>
                <a:blip r:embed="rId6"/>
                <a:stretch>
                  <a:fillRect b="-9756"/>
                </a:stretch>
              </a:blipFill>
            </p:spPr>
            <p:txBody>
              <a:bodyPr/>
              <a:lstStyle/>
              <a:p>
                <a:r>
                  <a:rPr lang="en-SE">
                    <a:noFill/>
                  </a:rPr>
                  <a:t> </a:t>
                </a:r>
              </a:p>
            </p:txBody>
          </p:sp>
        </mc:Fallback>
      </mc:AlternateContent>
      <p:sp>
        <p:nvSpPr>
          <p:cNvPr id="140" name="TextBox 139">
            <a:extLst>
              <a:ext uri="{FF2B5EF4-FFF2-40B4-BE49-F238E27FC236}">
                <a16:creationId xmlns:a16="http://schemas.microsoft.com/office/drawing/2014/main" id="{484CA350-0493-E159-34F0-A1909D081D05}"/>
              </a:ext>
            </a:extLst>
          </p:cNvPr>
          <p:cNvSpPr txBox="1"/>
          <p:nvPr/>
        </p:nvSpPr>
        <p:spPr>
          <a:xfrm>
            <a:off x="7553591" y="3759792"/>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sp>
        <p:nvSpPr>
          <p:cNvPr id="141" name="TextBox 140">
            <a:extLst>
              <a:ext uri="{FF2B5EF4-FFF2-40B4-BE49-F238E27FC236}">
                <a16:creationId xmlns:a16="http://schemas.microsoft.com/office/drawing/2014/main" id="{9C70086F-7641-F63C-7FD1-3E319C08C5C9}"/>
              </a:ext>
            </a:extLst>
          </p:cNvPr>
          <p:cNvSpPr txBox="1"/>
          <p:nvPr/>
        </p:nvSpPr>
        <p:spPr>
          <a:xfrm>
            <a:off x="8182631" y="3759792"/>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sp>
        <p:nvSpPr>
          <p:cNvPr id="142" name="TextBox 141">
            <a:extLst>
              <a:ext uri="{FF2B5EF4-FFF2-40B4-BE49-F238E27FC236}">
                <a16:creationId xmlns:a16="http://schemas.microsoft.com/office/drawing/2014/main" id="{DD3AAC1C-5903-C77F-2EB8-C3BAF97C5FD9}"/>
              </a:ext>
            </a:extLst>
          </p:cNvPr>
          <p:cNvSpPr txBox="1"/>
          <p:nvPr/>
        </p:nvSpPr>
        <p:spPr>
          <a:xfrm>
            <a:off x="5659197" y="3759792"/>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sp>
        <p:nvSpPr>
          <p:cNvPr id="143" name="TextBox 142">
            <a:extLst>
              <a:ext uri="{FF2B5EF4-FFF2-40B4-BE49-F238E27FC236}">
                <a16:creationId xmlns:a16="http://schemas.microsoft.com/office/drawing/2014/main" id="{DC1930FF-A5C0-0C85-1C91-0459CB9B6F14}"/>
              </a:ext>
            </a:extLst>
          </p:cNvPr>
          <p:cNvSpPr txBox="1"/>
          <p:nvPr/>
        </p:nvSpPr>
        <p:spPr>
          <a:xfrm>
            <a:off x="6960932" y="3759792"/>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sp>
        <p:nvSpPr>
          <p:cNvPr id="144" name="TextBox 143">
            <a:extLst>
              <a:ext uri="{FF2B5EF4-FFF2-40B4-BE49-F238E27FC236}">
                <a16:creationId xmlns:a16="http://schemas.microsoft.com/office/drawing/2014/main" id="{A2270933-EA45-38AE-5ED0-D2D0DFA5E7D0}"/>
              </a:ext>
            </a:extLst>
          </p:cNvPr>
          <p:cNvSpPr txBox="1"/>
          <p:nvPr/>
        </p:nvSpPr>
        <p:spPr>
          <a:xfrm>
            <a:off x="7512688" y="5647393"/>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sp>
        <p:nvSpPr>
          <p:cNvPr id="145" name="TextBox 144">
            <a:extLst>
              <a:ext uri="{FF2B5EF4-FFF2-40B4-BE49-F238E27FC236}">
                <a16:creationId xmlns:a16="http://schemas.microsoft.com/office/drawing/2014/main" id="{E44BBA87-DAE0-C14F-20EE-9C1A529D29DA}"/>
              </a:ext>
            </a:extLst>
          </p:cNvPr>
          <p:cNvSpPr txBox="1"/>
          <p:nvPr/>
        </p:nvSpPr>
        <p:spPr>
          <a:xfrm>
            <a:off x="8141728" y="5647393"/>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sp>
        <p:nvSpPr>
          <p:cNvPr id="146" name="TextBox 145">
            <a:extLst>
              <a:ext uri="{FF2B5EF4-FFF2-40B4-BE49-F238E27FC236}">
                <a16:creationId xmlns:a16="http://schemas.microsoft.com/office/drawing/2014/main" id="{C83224B6-935B-DA7B-FFD0-EBE81AB6D246}"/>
              </a:ext>
            </a:extLst>
          </p:cNvPr>
          <p:cNvSpPr txBox="1"/>
          <p:nvPr/>
        </p:nvSpPr>
        <p:spPr>
          <a:xfrm>
            <a:off x="5618294" y="5647393"/>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sp>
        <p:nvSpPr>
          <p:cNvPr id="147" name="TextBox 146">
            <a:extLst>
              <a:ext uri="{FF2B5EF4-FFF2-40B4-BE49-F238E27FC236}">
                <a16:creationId xmlns:a16="http://schemas.microsoft.com/office/drawing/2014/main" id="{54574B6C-1913-4186-EB69-D711A3B3BF2F}"/>
              </a:ext>
            </a:extLst>
          </p:cNvPr>
          <p:cNvSpPr txBox="1"/>
          <p:nvPr/>
        </p:nvSpPr>
        <p:spPr>
          <a:xfrm>
            <a:off x="6920029" y="5647393"/>
            <a:ext cx="426720" cy="261610"/>
          </a:xfrm>
          <a:prstGeom prst="rect">
            <a:avLst/>
          </a:prstGeom>
          <a:noFill/>
        </p:spPr>
        <p:txBody>
          <a:bodyPr wrap="none" rtlCol="0">
            <a:spAutoFit/>
          </a:bodyPr>
          <a:lstStyle/>
          <a:p>
            <a:r>
              <a:rPr lang="en-US" sz="1100" dirty="0"/>
              <a:t>FN</a:t>
            </a:r>
            <a:r>
              <a:rPr lang="en-US" sz="1100" baseline="-25000" dirty="0"/>
              <a:t>2</a:t>
            </a:r>
            <a:endParaRPr lang="en-SE" sz="1100" baseline="-25000" dirty="0"/>
          </a:p>
        </p:txBody>
      </p:sp>
      <p:cxnSp>
        <p:nvCxnSpPr>
          <p:cNvPr id="81" name="Straight Connector 80">
            <a:extLst>
              <a:ext uri="{FF2B5EF4-FFF2-40B4-BE49-F238E27FC236}">
                <a16:creationId xmlns:a16="http://schemas.microsoft.com/office/drawing/2014/main" id="{A4F3FAD7-7C8F-907C-6ECE-658F059F0CA6}"/>
              </a:ext>
            </a:extLst>
          </p:cNvPr>
          <p:cNvCxnSpPr>
            <a:cxnSpLocks/>
          </p:cNvCxnSpPr>
          <p:nvPr/>
        </p:nvCxnSpPr>
        <p:spPr bwMode="auto">
          <a:xfrm>
            <a:off x="5853657" y="3422796"/>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1756887"/>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733EF63F-A828-F2BB-08B6-D3B937742335}"/>
              </a:ext>
            </a:extLst>
          </p:cNvPr>
          <p:cNvCxnSpPr>
            <a:cxnSpLocks/>
          </p:cNvCxnSpPr>
          <p:nvPr/>
        </p:nvCxnSpPr>
        <p:spPr bwMode="auto">
          <a:xfrm>
            <a:off x="5852873" y="5315583"/>
            <a:ext cx="478485" cy="314066"/>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49" name="Content Placeholder 2">
                <a:extLst>
                  <a:ext uri="{FF2B5EF4-FFF2-40B4-BE49-F238E27FC236}">
                    <a16:creationId xmlns:a16="http://schemas.microsoft.com/office/drawing/2014/main" id="{ED830C7A-9814-F931-37BF-459D1A6F800A}"/>
                  </a:ext>
                </a:extLst>
              </p:cNvPr>
              <p:cNvSpPr txBox="1">
                <a:spLocks/>
              </p:cNvSpPr>
              <p:nvPr/>
            </p:nvSpPr>
            <p:spPr bwMode="auto">
              <a:xfrm>
                <a:off x="-73547" y="682362"/>
                <a:ext cx="5590637" cy="35475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Suppose an image contains 5 dogs in it, i.e., 5 GT boxes with label Dog. </a:t>
                </a:r>
                <a:r>
                  <a:rPr lang="en-US" sz="2000" dirty="0" err="1"/>
                  <a:t>IoU</a:t>
                </a:r>
                <a:r>
                  <a:rPr lang="en-US" sz="2000" dirty="0"/>
                  <a:t> threshold is </a:t>
                </a:r>
                <a:r>
                  <a:rPr lang="en-US" sz="2000" dirty="0">
                    <a:solidFill>
                      <a:srgbClr val="0000FF"/>
                    </a:solidFill>
                  </a:rPr>
                  <a:t>0.9</a:t>
                </a:r>
              </a:p>
              <a:p>
                <a:pPr lvl="1"/>
                <a:r>
                  <a:rPr lang="en-US" sz="1600" kern="0" dirty="0"/>
                  <a:t>With score threshold of .99, 1 out of 5 GT boxes are detected with Precision= </a:t>
                </a:r>
                <a14:m>
                  <m:oMath xmlns:m="http://schemas.openxmlformats.org/officeDocument/2006/math">
                    <m:f>
                      <m:fPr>
                        <m:ctrlPr>
                          <a:rPr lang="en-US" sz="1600" i="1" kern="0">
                            <a:latin typeface="Cambria Math" panose="02040503050406030204" pitchFamily="18" charset="0"/>
                          </a:rPr>
                        </m:ctrlPr>
                      </m:fPr>
                      <m:num>
                        <m:r>
                          <a:rPr lang="en-US" sz="1600" i="1" kern="0">
                            <a:latin typeface="Cambria Math" panose="02040503050406030204" pitchFamily="18" charset="0"/>
                          </a:rPr>
                          <m:t>𝑇𝑃</m:t>
                        </m:r>
                      </m:num>
                      <m:den>
                        <m:r>
                          <a:rPr lang="en-US" sz="1600" i="1" kern="0">
                            <a:latin typeface="Cambria Math" panose="02040503050406030204" pitchFamily="18" charset="0"/>
                          </a:rPr>
                          <m:t>𝑇𝑃</m:t>
                        </m:r>
                        <m:r>
                          <a:rPr lang="en-US" sz="1600" i="1" kern="0">
                            <a:latin typeface="Cambria Math" panose="02040503050406030204" pitchFamily="18" charset="0"/>
                          </a:rPr>
                          <m:t>+</m:t>
                        </m:r>
                        <m:r>
                          <a:rPr lang="en-US" sz="1600" i="1" kern="0" smtClean="0">
                            <a:latin typeface="Cambria Math" panose="02040503050406030204" pitchFamily="18" charset="0"/>
                          </a:rPr>
                          <m:t>𝐹𝑃</m:t>
                        </m:r>
                      </m:den>
                    </m:f>
                    <m:r>
                      <a:rPr lang="en-US" sz="1600" i="1" kern="0" smtClean="0">
                        <a:latin typeface="Cambria Math" panose="02040503050406030204" pitchFamily="18" charset="0"/>
                      </a:rPr>
                      <m:t>=</m:t>
                    </m:r>
                    <m:f>
                      <m:fPr>
                        <m:ctrlPr>
                          <a:rPr lang="en-US" sz="1600" i="1" kern="0" smtClean="0">
                            <a:latin typeface="Cambria Math" panose="02040503050406030204" pitchFamily="18" charset="0"/>
                          </a:rPr>
                        </m:ctrlPr>
                      </m:fPr>
                      <m:num>
                        <m:r>
                          <a:rPr lang="en-US" sz="1600" i="1" kern="0" smtClean="0">
                            <a:latin typeface="Cambria Math" panose="02040503050406030204" pitchFamily="18" charset="0"/>
                          </a:rPr>
                          <m:t>1</m:t>
                        </m:r>
                      </m:num>
                      <m:den>
                        <m:r>
                          <a:rPr lang="en-US" sz="1600" i="1" kern="0" smtClean="0">
                            <a:latin typeface="Cambria Math" panose="02040503050406030204" pitchFamily="18" charset="0"/>
                          </a:rPr>
                          <m:t>1</m:t>
                        </m:r>
                        <m:r>
                          <a:rPr lang="en-US" sz="1600" i="1" kern="0">
                            <a:latin typeface="Cambria Math" panose="02040503050406030204" pitchFamily="18" charset="0"/>
                          </a:rPr>
                          <m:t>+0</m:t>
                        </m:r>
                      </m:den>
                    </m:f>
                    <m:r>
                      <a:rPr lang="en-US" sz="1600" i="1" kern="0" smtClean="0">
                        <a:latin typeface="Cambria Math" panose="02040503050406030204" pitchFamily="18" charset="0"/>
                      </a:rPr>
                      <m:t>=1</m:t>
                    </m:r>
                  </m:oMath>
                </a14:m>
                <a:r>
                  <a:rPr lang="en-US" sz="1600" kern="0" dirty="0"/>
                  <a:t>; Recall</a:t>
                </a:r>
                <a14:m>
                  <m:oMath xmlns:m="http://schemas.openxmlformats.org/officeDocument/2006/math">
                    <m:r>
                      <a:rPr lang="en-US" sz="1600" i="1" kern="0" smtClean="0">
                        <a:latin typeface="Cambria Math" panose="02040503050406030204" pitchFamily="18" charset="0"/>
                      </a:rPr>
                      <m:t>=</m:t>
                    </m:r>
                    <m:f>
                      <m:fPr>
                        <m:ctrlPr>
                          <a:rPr lang="en-US" sz="1600" i="1" kern="0">
                            <a:latin typeface="Cambria Math" panose="02040503050406030204" pitchFamily="18" charset="0"/>
                          </a:rPr>
                        </m:ctrlPr>
                      </m:fPr>
                      <m:num>
                        <m:r>
                          <a:rPr lang="en-US" sz="1600" i="1" kern="0">
                            <a:latin typeface="Cambria Math" panose="02040503050406030204" pitchFamily="18" charset="0"/>
                          </a:rPr>
                          <m:t>𝑇𝑃</m:t>
                        </m:r>
                      </m:num>
                      <m:den>
                        <m:r>
                          <a:rPr lang="en-US" sz="1600" i="1" kern="0">
                            <a:latin typeface="Cambria Math" panose="02040503050406030204" pitchFamily="18" charset="0"/>
                          </a:rPr>
                          <m:t>𝑇𝑃</m:t>
                        </m:r>
                        <m:r>
                          <a:rPr lang="en-US" sz="1600" i="1" kern="0">
                            <a:latin typeface="Cambria Math" panose="02040503050406030204" pitchFamily="18" charset="0"/>
                          </a:rPr>
                          <m:t>+</m:t>
                        </m:r>
                        <m:r>
                          <a:rPr lang="en-US" sz="1600" i="1" kern="0">
                            <a:latin typeface="Cambria Math" panose="02040503050406030204" pitchFamily="18" charset="0"/>
                          </a:rPr>
                          <m:t>𝐹</m:t>
                        </m:r>
                        <m:sSub>
                          <m:sSubPr>
                            <m:ctrlPr>
                              <a:rPr lang="en-US" sz="1600" i="1" kern="0" smtClean="0">
                                <a:latin typeface="Cambria Math" panose="02040503050406030204" pitchFamily="18" charset="0"/>
                              </a:rPr>
                            </m:ctrlPr>
                          </m:sSubPr>
                          <m:e>
                            <m:r>
                              <a:rPr lang="en-US" sz="1600" i="1" kern="0">
                                <a:latin typeface="Cambria Math" panose="02040503050406030204" pitchFamily="18" charset="0"/>
                              </a:rPr>
                              <m:t>𝑁</m:t>
                            </m:r>
                          </m:e>
                          <m:sub>
                            <m:r>
                              <a:rPr lang="en-US" sz="1600" i="1" kern="0" smtClean="0">
                                <a:latin typeface="Cambria Math" panose="02040503050406030204" pitchFamily="18" charset="0"/>
                              </a:rPr>
                              <m:t>1</m:t>
                            </m:r>
                          </m:sub>
                        </m:sSub>
                        <m:r>
                          <a:rPr lang="en-US" sz="1600" i="1" kern="0" smtClean="0">
                            <a:latin typeface="Cambria Math" panose="02040503050406030204" pitchFamily="18" charset="0"/>
                          </a:rPr>
                          <m:t>+</m:t>
                        </m:r>
                        <m:r>
                          <a:rPr lang="en-US" sz="1600" i="1" kern="0">
                            <a:latin typeface="Cambria Math" panose="02040503050406030204" pitchFamily="18" charset="0"/>
                          </a:rPr>
                          <m:t>𝐹</m:t>
                        </m:r>
                        <m:sSub>
                          <m:sSubPr>
                            <m:ctrlPr>
                              <a:rPr lang="en-US" sz="1600" i="1" kern="0">
                                <a:latin typeface="Cambria Math" panose="02040503050406030204" pitchFamily="18" charset="0"/>
                              </a:rPr>
                            </m:ctrlPr>
                          </m:sSubPr>
                          <m:e>
                            <m:r>
                              <a:rPr lang="en-US" sz="1600" i="1" kern="0">
                                <a:latin typeface="Cambria Math" panose="02040503050406030204" pitchFamily="18" charset="0"/>
                              </a:rPr>
                              <m:t>𝑁</m:t>
                            </m:r>
                          </m:e>
                          <m:sub>
                            <m:r>
                              <a:rPr lang="en-US" sz="1600" i="1" kern="0" smtClean="0">
                                <a:latin typeface="Cambria Math" panose="02040503050406030204" pitchFamily="18" charset="0"/>
                              </a:rPr>
                              <m:t>2</m:t>
                            </m:r>
                          </m:sub>
                        </m:sSub>
                      </m:den>
                    </m:f>
                    <m:r>
                      <a:rPr lang="en-US" sz="1600" i="1" kern="0" smtClean="0">
                        <a:latin typeface="Cambria Math" panose="02040503050406030204" pitchFamily="18" charset="0"/>
                      </a:rPr>
                      <m:t>=</m:t>
                    </m:r>
                    <m:f>
                      <m:fPr>
                        <m:ctrlPr>
                          <a:rPr lang="en-US" sz="1600" i="1" kern="0" smtClean="0">
                            <a:latin typeface="Cambria Math" panose="02040503050406030204" pitchFamily="18" charset="0"/>
                          </a:rPr>
                        </m:ctrlPr>
                      </m:fPr>
                      <m:num>
                        <m:r>
                          <a:rPr lang="en-US" sz="1600" i="1" kern="0" smtClean="0">
                            <a:latin typeface="Cambria Math" panose="02040503050406030204" pitchFamily="18" charset="0"/>
                          </a:rPr>
                          <m:t>1</m:t>
                        </m:r>
                      </m:num>
                      <m:den>
                        <m:r>
                          <a:rPr lang="en-US" sz="1600" i="1" kern="0" smtClean="0">
                            <a:latin typeface="Cambria Math" panose="02040503050406030204" pitchFamily="18" charset="0"/>
                          </a:rPr>
                          <m:t>1</m:t>
                        </m:r>
                        <m:r>
                          <a:rPr lang="en-US" sz="1600" i="1" kern="0">
                            <a:latin typeface="Cambria Math" panose="02040503050406030204" pitchFamily="18" charset="0"/>
                          </a:rPr>
                          <m:t>+</m:t>
                        </m:r>
                        <m:r>
                          <a:rPr lang="en-US" sz="1600" b="0" i="1" kern="0" smtClean="0">
                            <a:latin typeface="Cambria Math" panose="02040503050406030204" pitchFamily="18" charset="0"/>
                          </a:rPr>
                          <m:t>0</m:t>
                        </m:r>
                        <m:r>
                          <a:rPr lang="en-US" sz="1600" i="1" kern="0">
                            <a:latin typeface="Cambria Math" panose="02040503050406030204" pitchFamily="18" charset="0"/>
                          </a:rPr>
                          <m:t>+</m:t>
                        </m:r>
                        <m:r>
                          <a:rPr lang="en-US" sz="1600" b="0" i="1" kern="0" smtClean="0">
                            <a:latin typeface="Cambria Math" panose="02040503050406030204" pitchFamily="18" charset="0"/>
                          </a:rPr>
                          <m:t>4</m:t>
                        </m:r>
                      </m:den>
                    </m:f>
                    <m:r>
                      <a:rPr lang="en-US" sz="1600" i="1" kern="0" smtClean="0">
                        <a:latin typeface="Cambria Math" panose="02040503050406030204" pitchFamily="18" charset="0"/>
                      </a:rPr>
                      <m:t>=.2</m:t>
                    </m:r>
                  </m:oMath>
                </a14:m>
                <a:endParaRPr lang="en-US" sz="1600" kern="0" dirty="0"/>
              </a:p>
              <a:p>
                <a:pPr lvl="1"/>
                <a:r>
                  <a:rPr lang="en-US" sz="1600" kern="0" dirty="0"/>
                  <a:t>With score threshold of .95, 1 out of 5 GT boxes are detected with Precision</a:t>
                </a:r>
                <a14:m>
                  <m:oMath xmlns:m="http://schemas.openxmlformats.org/officeDocument/2006/math">
                    <m:r>
                      <a:rPr lang="en-US" sz="1600" i="1" kern="0">
                        <a:latin typeface="Cambria Math" panose="02040503050406030204" pitchFamily="18" charset="0"/>
                      </a:rPr>
                      <m:t>=</m:t>
                    </m:r>
                    <m:f>
                      <m:fPr>
                        <m:ctrlPr>
                          <a:rPr lang="en-US" sz="1600" i="1" kern="0">
                            <a:latin typeface="Cambria Math" panose="02040503050406030204" pitchFamily="18" charset="0"/>
                          </a:rPr>
                        </m:ctrlPr>
                      </m:fPr>
                      <m:num>
                        <m:r>
                          <a:rPr lang="en-US" sz="1600" b="0" i="1" kern="0" smtClean="0">
                            <a:latin typeface="Cambria Math" panose="02040503050406030204" pitchFamily="18" charset="0"/>
                          </a:rPr>
                          <m:t>1</m:t>
                        </m:r>
                      </m:num>
                      <m:den>
                        <m:r>
                          <a:rPr lang="en-US" sz="1600" b="0" i="1" kern="0" smtClean="0">
                            <a:latin typeface="Cambria Math" panose="02040503050406030204" pitchFamily="18" charset="0"/>
                          </a:rPr>
                          <m:t>1</m:t>
                        </m:r>
                        <m:r>
                          <a:rPr lang="en-US" sz="1600" i="1" kern="0">
                            <a:latin typeface="Cambria Math" panose="02040503050406030204" pitchFamily="18" charset="0"/>
                          </a:rPr>
                          <m:t>+</m:t>
                        </m:r>
                        <m:r>
                          <a:rPr lang="en-US" sz="1600" b="0" i="1" kern="0" smtClean="0">
                            <a:latin typeface="Cambria Math" panose="02040503050406030204" pitchFamily="18" charset="0"/>
                          </a:rPr>
                          <m:t>1</m:t>
                        </m:r>
                      </m:den>
                    </m:f>
                    <m:r>
                      <a:rPr lang="en-US" sz="1600" i="1" kern="0">
                        <a:latin typeface="Cambria Math" panose="02040503050406030204" pitchFamily="18" charset="0"/>
                      </a:rPr>
                      <m:t>=</m:t>
                    </m:r>
                    <m:r>
                      <a:rPr lang="en-US" sz="1600" b="0" i="1" kern="0" smtClean="0">
                        <a:latin typeface="Cambria Math" panose="02040503050406030204" pitchFamily="18" charset="0"/>
                      </a:rPr>
                      <m:t>.5</m:t>
                    </m:r>
                  </m:oMath>
                </a14:m>
                <a:r>
                  <a:rPr lang="en-US" sz="1600" kern="0" dirty="0"/>
                  <a:t>; Recall</a:t>
                </a:r>
                <a14:m>
                  <m:oMath xmlns:m="http://schemas.openxmlformats.org/officeDocument/2006/math">
                    <m:r>
                      <a:rPr lang="en-US" sz="1600" i="1" kern="0" smtClean="0">
                        <a:latin typeface="Cambria Math" panose="02040503050406030204" pitchFamily="18" charset="0"/>
                      </a:rPr>
                      <m:t>=</m:t>
                    </m:r>
                    <m:f>
                      <m:fPr>
                        <m:ctrlPr>
                          <a:rPr lang="en-US" sz="1600" i="1" kern="0">
                            <a:latin typeface="Cambria Math" panose="02040503050406030204" pitchFamily="18" charset="0"/>
                          </a:rPr>
                        </m:ctrlPr>
                      </m:fPr>
                      <m:num>
                        <m:r>
                          <a:rPr lang="en-US" sz="1600" i="1" kern="0">
                            <a:latin typeface="Cambria Math" panose="02040503050406030204" pitchFamily="18" charset="0"/>
                          </a:rPr>
                          <m:t>1</m:t>
                        </m:r>
                      </m:num>
                      <m:den>
                        <m:r>
                          <a:rPr lang="en-US" sz="1600" i="1" kern="0">
                            <a:latin typeface="Cambria Math" panose="02040503050406030204" pitchFamily="18" charset="0"/>
                          </a:rPr>
                          <m:t>1+0+4</m:t>
                        </m:r>
                      </m:den>
                    </m:f>
                    <m:r>
                      <a:rPr lang="en-US" sz="1600" i="1" kern="0">
                        <a:latin typeface="Cambria Math" panose="02040503050406030204" pitchFamily="18" charset="0"/>
                      </a:rPr>
                      <m:t>=.2</m:t>
                    </m:r>
                  </m:oMath>
                </a14:m>
                <a:endParaRPr lang="en-SE" sz="1600" kern="0" dirty="0"/>
              </a:p>
              <a:p>
                <a:pPr lvl="1"/>
                <a:r>
                  <a:rPr lang="en-US" sz="1600" kern="0" dirty="0"/>
                  <a:t>With score threshold of .1, 3 out of 5 GT boxes are detected with Precision</a:t>
                </a:r>
                <a14:m>
                  <m:oMath xmlns:m="http://schemas.openxmlformats.org/officeDocument/2006/math">
                    <m:r>
                      <a:rPr lang="en-US" sz="1600" i="1" kern="0">
                        <a:latin typeface="Cambria Math" panose="02040503050406030204" pitchFamily="18" charset="0"/>
                      </a:rPr>
                      <m:t>=</m:t>
                    </m:r>
                    <m:f>
                      <m:fPr>
                        <m:ctrlPr>
                          <a:rPr lang="en-US" sz="1600" i="1" kern="0">
                            <a:latin typeface="Cambria Math" panose="02040503050406030204" pitchFamily="18" charset="0"/>
                          </a:rPr>
                        </m:ctrlPr>
                      </m:fPr>
                      <m:num>
                        <m:r>
                          <a:rPr lang="en-US" sz="1600" b="0" i="1" kern="0" smtClean="0">
                            <a:latin typeface="Cambria Math" panose="02040503050406030204" pitchFamily="18" charset="0"/>
                          </a:rPr>
                          <m:t>1</m:t>
                        </m:r>
                      </m:num>
                      <m:den>
                        <m:r>
                          <a:rPr lang="en-US" sz="1600" b="0" i="1" kern="0" smtClean="0">
                            <a:latin typeface="Cambria Math" panose="02040503050406030204" pitchFamily="18" charset="0"/>
                          </a:rPr>
                          <m:t>1</m:t>
                        </m:r>
                        <m:r>
                          <a:rPr lang="en-US" sz="1600" i="1" kern="0">
                            <a:latin typeface="Cambria Math" panose="02040503050406030204" pitchFamily="18" charset="0"/>
                          </a:rPr>
                          <m:t>+</m:t>
                        </m:r>
                        <m:r>
                          <a:rPr lang="en-US" sz="1600" b="0" i="1" kern="0" smtClean="0">
                            <a:latin typeface="Cambria Math" panose="02040503050406030204" pitchFamily="18" charset="0"/>
                          </a:rPr>
                          <m:t>4</m:t>
                        </m:r>
                      </m:den>
                    </m:f>
                    <m:r>
                      <a:rPr lang="en-US" sz="1600" i="1" kern="0">
                        <a:latin typeface="Cambria Math" panose="02040503050406030204" pitchFamily="18" charset="0"/>
                      </a:rPr>
                      <m:t>=</m:t>
                    </m:r>
                    <m:r>
                      <a:rPr lang="en-US" sz="1600" i="1" kern="0" smtClean="0">
                        <a:latin typeface="Cambria Math" panose="02040503050406030204" pitchFamily="18" charset="0"/>
                      </a:rPr>
                      <m:t>.</m:t>
                    </m:r>
                    <m:r>
                      <a:rPr lang="en-US" sz="1600" b="0" i="1" kern="0" smtClean="0">
                        <a:latin typeface="Cambria Math" panose="02040503050406030204" pitchFamily="18" charset="0"/>
                      </a:rPr>
                      <m:t>2</m:t>
                    </m:r>
                  </m:oMath>
                </a14:m>
                <a:r>
                  <a:rPr lang="en-US" sz="1600" kern="0" dirty="0"/>
                  <a:t>; Recall</a:t>
                </a:r>
                <a14:m>
                  <m:oMath xmlns:m="http://schemas.openxmlformats.org/officeDocument/2006/math">
                    <m:r>
                      <a:rPr lang="en-US" sz="1600" i="1" kern="0">
                        <a:latin typeface="Cambria Math" panose="02040503050406030204" pitchFamily="18" charset="0"/>
                      </a:rPr>
                      <m:t>=</m:t>
                    </m:r>
                    <m:f>
                      <m:fPr>
                        <m:ctrlPr>
                          <a:rPr lang="en-US" sz="1600" i="1" kern="0">
                            <a:latin typeface="Cambria Math" panose="02040503050406030204" pitchFamily="18" charset="0"/>
                          </a:rPr>
                        </m:ctrlPr>
                      </m:fPr>
                      <m:num>
                        <m:r>
                          <a:rPr lang="en-US" sz="1600" i="1" kern="0">
                            <a:latin typeface="Cambria Math" panose="02040503050406030204" pitchFamily="18" charset="0"/>
                          </a:rPr>
                          <m:t>1</m:t>
                        </m:r>
                      </m:num>
                      <m:den>
                        <m:r>
                          <a:rPr lang="en-US" sz="1600" i="1" kern="0">
                            <a:latin typeface="Cambria Math" panose="02040503050406030204" pitchFamily="18" charset="0"/>
                          </a:rPr>
                          <m:t>1+0+4</m:t>
                        </m:r>
                      </m:den>
                    </m:f>
                    <m:r>
                      <a:rPr lang="en-US" sz="1600" i="1" kern="0">
                        <a:latin typeface="Cambria Math" panose="02040503050406030204" pitchFamily="18" charset="0"/>
                      </a:rPr>
                      <m:t>=.2</m:t>
                    </m:r>
                  </m:oMath>
                </a14:m>
                <a:endParaRPr lang="en-US" sz="1600" kern="0" dirty="0"/>
              </a:p>
            </p:txBody>
          </p:sp>
        </mc:Choice>
        <mc:Fallback xmlns="">
          <p:sp>
            <p:nvSpPr>
              <p:cNvPr id="149" name="Content Placeholder 2">
                <a:extLst>
                  <a:ext uri="{FF2B5EF4-FFF2-40B4-BE49-F238E27FC236}">
                    <a16:creationId xmlns:a16="http://schemas.microsoft.com/office/drawing/2014/main" id="{ED830C7A-9814-F931-37BF-459D1A6F800A}"/>
                  </a:ext>
                </a:extLst>
              </p:cNvPr>
              <p:cNvSpPr txBox="1">
                <a:spLocks noRot="1" noChangeAspect="1" noMove="1" noResize="1" noEditPoints="1" noAdjustHandles="1" noChangeArrowheads="1" noChangeShapeType="1" noTextEdit="1"/>
              </p:cNvSpPr>
              <p:nvPr/>
            </p:nvSpPr>
            <p:spPr bwMode="auto">
              <a:xfrm>
                <a:off x="-73547" y="682362"/>
                <a:ext cx="5590637" cy="3547567"/>
              </a:xfrm>
              <a:prstGeom prst="rect">
                <a:avLst/>
              </a:prstGeom>
              <a:blipFill>
                <a:blip r:embed="rId7"/>
                <a:stretch>
                  <a:fillRect l="-981" t="-1718" r="-763"/>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177693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24</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443636" cy="2395792"/>
              </a:xfrm>
            </p:spPr>
            <p:txBody>
              <a:bodyPr/>
              <a:lstStyle/>
              <a:p>
                <a:r>
                  <a:rPr lang="en-US" sz="1400" dirty="0"/>
                  <a:t>Suppose an image contains 3 dogs in it, i.e., 3 GT boxes with label Dog (</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=3</m:t>
                    </m:r>
                  </m:oMath>
                </a14:m>
                <a:r>
                  <a:rPr lang="en-US" sz="1400" dirty="0"/>
                  <a:t>). Prediction confidence scores of Dog class for 5 predicted boxes: (</a:t>
                </a:r>
                <a:r>
                  <a:rPr lang="en-US" sz="1400" dirty="0">
                    <a:solidFill>
                      <a:srgbClr val="00B050"/>
                    </a:solidFill>
                  </a:rPr>
                  <a:t>.99, .95, </a:t>
                </a:r>
                <a:r>
                  <a:rPr lang="en-US" sz="1400" dirty="0">
                    <a:solidFill>
                      <a:srgbClr val="C00000"/>
                    </a:solidFill>
                  </a:rPr>
                  <a:t>.9, .5, </a:t>
                </a:r>
                <a:r>
                  <a:rPr lang="en-US" sz="1400" dirty="0">
                    <a:solidFill>
                      <a:srgbClr val="00B050"/>
                    </a:solidFill>
                  </a:rPr>
                  <a:t>.1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With score threshold of .1, 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SE"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443636" cy="2395792"/>
              </a:xfrm>
              <a:blipFill>
                <a:blip r:embed="rId3"/>
                <a:stretch>
                  <a:fillRect l="-95"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4208111767"/>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1483364378"/>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2837075442"/>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1616885803"/>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2704790524"/>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6444208"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2264"/>
                <a:ext cx="6638617"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a:t>
                </a:r>
                <a:r>
                  <a:rPr lang="en-US" sz="1400" kern="0" dirty="0"/>
                  <a:t>: 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a:t>
                </a:r>
                <a:r>
                  <a:rPr lang="en-US" sz="1400" dirty="0"/>
                  <a:t>(</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=10</m:t>
                    </m:r>
                  </m:oMath>
                </a14:m>
                <a:r>
                  <a:rPr lang="en-US" sz="1400" dirty="0"/>
                  <a:t>)</a:t>
                </a:r>
                <a:r>
                  <a:rPr lang="en-US" sz="1400" kern="0" dirty="0"/>
                  <a:t>. Prediction confidence scores of Dog class for 5 predicted boxes: (</a:t>
                </a:r>
                <a:r>
                  <a:rPr lang="en-US" sz="1400" kern="0" dirty="0">
                    <a:solidFill>
                      <a:srgbClr val="00B050"/>
                    </a:solidFill>
                  </a:rPr>
                  <a:t>.99, .95, </a:t>
                </a:r>
                <a:r>
                  <a:rPr lang="en-US" sz="1400" kern="0" dirty="0">
                    <a:solidFill>
                      <a:srgbClr val="C00000"/>
                    </a:solidFill>
                  </a:rPr>
                  <a:t>.9, .5, </a:t>
                </a:r>
                <a:r>
                  <a:rPr lang="en-US" sz="1400" kern="0" dirty="0">
                    <a:solidFill>
                      <a:srgbClr val="00B050"/>
                    </a:solidFill>
                  </a:rPr>
                  <a:t>.1</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dirty="0"/>
                  <a:t>With score threshold of .1, 3 out of 10 GT boxes are detected with Recall</a:t>
                </a:r>
                <a14:m>
                  <m:oMath xmlns:m="http://schemas.openxmlformats.org/officeDocument/2006/math">
                    <m:r>
                      <a:rPr lang="en-US" sz="1400" b="0" i="1" smtClean="0">
                        <a:latin typeface="Cambria Math" panose="02040503050406030204" pitchFamily="18" charset="0"/>
                      </a:rPr>
                      <m:t>=.3</m:t>
                    </m:r>
                  </m:oMath>
                </a14:m>
                <a:endParaRPr lang="en-SE"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2264"/>
                <a:ext cx="6638617" cy="1950952"/>
              </a:xfrm>
              <a:prstGeom prst="rect">
                <a:avLst/>
              </a:prstGeom>
              <a:blipFill>
                <a:blip r:embed="rId9"/>
                <a:stretch>
                  <a:fillRect l="-92" t="-313" r="-367" b="-10000"/>
                </a:stretch>
              </a:blipFill>
              <a:ln w="9525">
                <a:noFill/>
                <a:miter lim="800000"/>
                <a:headEnd/>
                <a:tailEnd/>
              </a:ln>
            </p:spPr>
            <p:txBody>
              <a:bodyPr/>
              <a:lstStyle/>
              <a:p>
                <a:r>
                  <a:rPr lang="en-SE">
                    <a:noFill/>
                  </a:rPr>
                  <a:t> </a:t>
                </a:r>
              </a:p>
            </p:txBody>
          </p:sp>
        </mc:Fallback>
      </mc:AlternateContent>
      <p:sp>
        <p:nvSpPr>
          <p:cNvPr id="149" name="Freeform: Shape 148">
            <a:extLst>
              <a:ext uri="{FF2B5EF4-FFF2-40B4-BE49-F238E27FC236}">
                <a16:creationId xmlns:a16="http://schemas.microsoft.com/office/drawing/2014/main" id="{3925DFE9-3368-37B1-DD84-76B434408947}"/>
              </a:ext>
            </a:extLst>
          </p:cNvPr>
          <p:cNvSpPr/>
          <p:nvPr/>
        </p:nvSpPr>
        <p:spPr bwMode="auto">
          <a:xfrm>
            <a:off x="6932953" y="3558745"/>
            <a:ext cx="517525" cy="1595423"/>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939800 w 1454150"/>
              <a:gd name="connsiteY0" fmla="*/ 6350 h 1593850"/>
              <a:gd name="connsiteX1" fmla="*/ 316976 w 1454150"/>
              <a:gd name="connsiteY1" fmla="*/ 825267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327404 w 1454150"/>
              <a:gd name="connsiteY0" fmla="*/ 0 h 1646223"/>
              <a:gd name="connsiteX1" fmla="*/ 316976 w 1454150"/>
              <a:gd name="connsiteY1" fmla="*/ 877640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42143 w 1454150"/>
              <a:gd name="connsiteY1" fmla="*/ 86925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10393 w 1454150"/>
              <a:gd name="connsiteY1" fmla="*/ 87560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1054 w 1454150"/>
              <a:gd name="connsiteY0" fmla="*/ 0 h 1595423"/>
              <a:gd name="connsiteX1" fmla="*/ 310393 w 1454150"/>
              <a:gd name="connsiteY1" fmla="*/ 8248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54150"/>
              <a:gd name="connsiteY0" fmla="*/ 0 h 1595423"/>
              <a:gd name="connsiteX1" fmla="*/ 335793 w 1454150"/>
              <a:gd name="connsiteY1" fmla="*/ 7994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47803"/>
              <a:gd name="connsiteY0" fmla="*/ 0 h 1595423"/>
              <a:gd name="connsiteX1" fmla="*/ 335793 w 1447803"/>
              <a:gd name="connsiteY1" fmla="*/ 799401 h 1595423"/>
              <a:gd name="connsiteX2" fmla="*/ 552450 w 1447803"/>
              <a:gd name="connsiteY2" fmla="*/ 623873 h 1595423"/>
              <a:gd name="connsiteX3" fmla="*/ 1447800 w 1447803"/>
              <a:gd name="connsiteY3" fmla="*/ 1589073 h 1595423"/>
              <a:gd name="connsiteX4" fmla="*/ 0 w 1447803"/>
              <a:gd name="connsiteY4" fmla="*/ 1595423 h 1595423"/>
              <a:gd name="connsiteX5" fmla="*/ 0 w 1447803"/>
              <a:gd name="connsiteY5" fmla="*/ 1573 h 1595423"/>
              <a:gd name="connsiteX6" fmla="*/ 321054 w 1447803"/>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270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0800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533400"/>
              <a:gd name="connsiteY0" fmla="*/ 0 h 1595423"/>
              <a:gd name="connsiteX1" fmla="*/ 335793 w 533400"/>
              <a:gd name="connsiteY1" fmla="*/ 799401 h 1595423"/>
              <a:gd name="connsiteX2" fmla="*/ 508000 w 533400"/>
              <a:gd name="connsiteY2" fmla="*/ 623873 h 1595423"/>
              <a:gd name="connsiteX3" fmla="*/ 533400 w 533400"/>
              <a:gd name="connsiteY3" fmla="*/ 1589073 h 1595423"/>
              <a:gd name="connsiteX4" fmla="*/ 0 w 533400"/>
              <a:gd name="connsiteY4" fmla="*/ 1595423 h 1595423"/>
              <a:gd name="connsiteX5" fmla="*/ 0 w 533400"/>
              <a:gd name="connsiteY5" fmla="*/ 1573 h 1595423"/>
              <a:gd name="connsiteX6" fmla="*/ 321054 w 533400"/>
              <a:gd name="connsiteY6" fmla="*/ 0 h 1595423"/>
              <a:gd name="connsiteX0" fmla="*/ 321054 w 520700"/>
              <a:gd name="connsiteY0" fmla="*/ 0 h 1595423"/>
              <a:gd name="connsiteX1" fmla="*/ 335793 w 520700"/>
              <a:gd name="connsiteY1" fmla="*/ 799401 h 1595423"/>
              <a:gd name="connsiteX2" fmla="*/ 508000 w 520700"/>
              <a:gd name="connsiteY2" fmla="*/ 623873 h 1595423"/>
              <a:gd name="connsiteX3" fmla="*/ 520700 w 520700"/>
              <a:gd name="connsiteY3" fmla="*/ 1576373 h 1595423"/>
              <a:gd name="connsiteX4" fmla="*/ 0 w 520700"/>
              <a:gd name="connsiteY4" fmla="*/ 1595423 h 1595423"/>
              <a:gd name="connsiteX5" fmla="*/ 0 w 520700"/>
              <a:gd name="connsiteY5" fmla="*/ 1573 h 1595423"/>
              <a:gd name="connsiteX6" fmla="*/ 321054 w 520700"/>
              <a:gd name="connsiteY6" fmla="*/ 0 h 1595423"/>
              <a:gd name="connsiteX0" fmla="*/ 321054 w 530225"/>
              <a:gd name="connsiteY0" fmla="*/ 0 h 1601773"/>
              <a:gd name="connsiteX1" fmla="*/ 335793 w 530225"/>
              <a:gd name="connsiteY1" fmla="*/ 799401 h 1601773"/>
              <a:gd name="connsiteX2" fmla="*/ 508000 w 530225"/>
              <a:gd name="connsiteY2" fmla="*/ 623873 h 1601773"/>
              <a:gd name="connsiteX3" fmla="*/ 530225 w 530225"/>
              <a:gd name="connsiteY3" fmla="*/ 1601773 h 1601773"/>
              <a:gd name="connsiteX4" fmla="*/ 0 w 530225"/>
              <a:gd name="connsiteY4" fmla="*/ 1595423 h 1601773"/>
              <a:gd name="connsiteX5" fmla="*/ 0 w 530225"/>
              <a:gd name="connsiteY5" fmla="*/ 1573 h 1601773"/>
              <a:gd name="connsiteX6" fmla="*/ 321054 w 530225"/>
              <a:gd name="connsiteY6" fmla="*/ 0 h 160177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21505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5" h="1595423">
                <a:moveTo>
                  <a:pt x="321054" y="0"/>
                </a:moveTo>
                <a:cubicBezTo>
                  <a:pt x="323171" y="264583"/>
                  <a:pt x="319388" y="534818"/>
                  <a:pt x="321505" y="799401"/>
                </a:cubicBezTo>
                <a:lnTo>
                  <a:pt x="508000" y="623873"/>
                </a:lnTo>
                <a:lnTo>
                  <a:pt x="517525" y="1592248"/>
                </a:lnTo>
                <a:lnTo>
                  <a:pt x="0" y="1595423"/>
                </a:lnTo>
                <a:lnTo>
                  <a:pt x="0" y="1573"/>
                </a:lnTo>
                <a:lnTo>
                  <a:pt x="321054" y="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0" name="TextBox 149">
            <a:extLst>
              <a:ext uri="{FF2B5EF4-FFF2-40B4-BE49-F238E27FC236}">
                <a16:creationId xmlns:a16="http://schemas.microsoft.com/office/drawing/2014/main" id="{203605F8-B445-17EB-709F-37602C8022E4}"/>
              </a:ext>
            </a:extLst>
          </p:cNvPr>
          <p:cNvSpPr txBox="1"/>
          <p:nvPr/>
        </p:nvSpPr>
        <p:spPr>
          <a:xfrm>
            <a:off x="7305100" y="5092710"/>
            <a:ext cx="752129" cy="338554"/>
          </a:xfrm>
          <a:prstGeom prst="rect">
            <a:avLst/>
          </a:prstGeom>
          <a:noFill/>
        </p:spPr>
        <p:txBody>
          <a:bodyPr wrap="none" rtlCol="0">
            <a:spAutoFit/>
          </a:bodyPr>
          <a:lstStyle/>
          <a:p>
            <a:r>
              <a:rPr lang="en-US" sz="1600" dirty="0"/>
              <a:t>Recall</a:t>
            </a:r>
            <a:endParaRPr lang="en-SE" sz="1600" dirty="0"/>
          </a:p>
        </p:txBody>
      </p:sp>
      <p:sp>
        <p:nvSpPr>
          <p:cNvPr id="151" name="TextBox 150">
            <a:extLst>
              <a:ext uri="{FF2B5EF4-FFF2-40B4-BE49-F238E27FC236}">
                <a16:creationId xmlns:a16="http://schemas.microsoft.com/office/drawing/2014/main" id="{AF4BD6B8-7050-77B1-5D8D-B1083FB80D50}"/>
              </a:ext>
            </a:extLst>
          </p:cNvPr>
          <p:cNvSpPr txBox="1"/>
          <p:nvPr/>
        </p:nvSpPr>
        <p:spPr>
          <a:xfrm rot="16200000">
            <a:off x="6242754" y="4250471"/>
            <a:ext cx="1026243" cy="338554"/>
          </a:xfrm>
          <a:prstGeom prst="rect">
            <a:avLst/>
          </a:prstGeom>
          <a:noFill/>
        </p:spPr>
        <p:txBody>
          <a:bodyPr wrap="none" rtlCol="0">
            <a:spAutoFit/>
          </a:bodyPr>
          <a:lstStyle/>
          <a:p>
            <a:r>
              <a:rPr lang="en-US" sz="1600" dirty="0"/>
              <a:t>Precision</a:t>
            </a:r>
            <a:endParaRPr lang="en-SE" sz="1600" dirty="0"/>
          </a:p>
        </p:txBody>
      </p:sp>
      <p:sp>
        <p:nvSpPr>
          <p:cNvPr id="152" name="Oval 151">
            <a:extLst>
              <a:ext uri="{FF2B5EF4-FFF2-40B4-BE49-F238E27FC236}">
                <a16:creationId xmlns:a16="http://schemas.microsoft.com/office/drawing/2014/main" id="{05481C50-6B94-CC1E-5339-4A424ACD2A70}"/>
              </a:ext>
            </a:extLst>
          </p:cNvPr>
          <p:cNvSpPr/>
          <p:nvPr/>
        </p:nvSpPr>
        <p:spPr bwMode="auto">
          <a:xfrm>
            <a:off x="702289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5FD58D73-3E7A-598C-7A1D-2A85935A3938}"/>
              </a:ext>
            </a:extLst>
          </p:cNvPr>
          <p:cNvSpPr/>
          <p:nvPr/>
        </p:nvSpPr>
        <p:spPr bwMode="auto">
          <a:xfrm>
            <a:off x="720167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5" name="TextBox 154">
            <a:extLst>
              <a:ext uri="{FF2B5EF4-FFF2-40B4-BE49-F238E27FC236}">
                <a16:creationId xmlns:a16="http://schemas.microsoft.com/office/drawing/2014/main" id="{070CAA15-A73C-BF0C-0A9D-008D420EAE55}"/>
              </a:ext>
            </a:extLst>
          </p:cNvPr>
          <p:cNvSpPr txBox="1"/>
          <p:nvPr/>
        </p:nvSpPr>
        <p:spPr>
          <a:xfrm>
            <a:off x="6516216" y="3412194"/>
            <a:ext cx="470000" cy="338554"/>
          </a:xfrm>
          <a:prstGeom prst="rect">
            <a:avLst/>
          </a:prstGeom>
          <a:noFill/>
        </p:spPr>
        <p:txBody>
          <a:bodyPr wrap="none" rtlCol="0">
            <a:spAutoFit/>
          </a:bodyPr>
          <a:lstStyle/>
          <a:p>
            <a:r>
              <a:rPr lang="en-US" sz="1600" dirty="0"/>
              <a:t>1.0</a:t>
            </a:r>
            <a:endParaRPr lang="en-SE" sz="1600" dirty="0"/>
          </a:p>
        </p:txBody>
      </p:sp>
      <p:sp>
        <p:nvSpPr>
          <p:cNvPr id="156" name="Oval 155">
            <a:extLst>
              <a:ext uri="{FF2B5EF4-FFF2-40B4-BE49-F238E27FC236}">
                <a16:creationId xmlns:a16="http://schemas.microsoft.com/office/drawing/2014/main" id="{45F6AC7B-F4AB-633A-6E0D-E41EA7273F00}"/>
              </a:ext>
            </a:extLst>
          </p:cNvPr>
          <p:cNvSpPr/>
          <p:nvPr/>
        </p:nvSpPr>
        <p:spPr bwMode="auto">
          <a:xfrm>
            <a:off x="7202715" y="404314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0E78B86B-834F-F098-C64B-958753456D54}"/>
              </a:ext>
            </a:extLst>
          </p:cNvPr>
          <p:cNvSpPr/>
          <p:nvPr/>
        </p:nvSpPr>
        <p:spPr bwMode="auto">
          <a:xfrm>
            <a:off x="7204659" y="429657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111E51BB-12DA-FC87-97D7-A81318DBA7D7}"/>
              </a:ext>
            </a:extLst>
          </p:cNvPr>
          <p:cNvSpPr/>
          <p:nvPr/>
        </p:nvSpPr>
        <p:spPr bwMode="auto">
          <a:xfrm>
            <a:off x="7380312" y="413505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extLst>
              <p:ext uri="{D42A27DB-BD31-4B8C-83A1-F6EECF244321}">
                <p14:modId xmlns:p14="http://schemas.microsoft.com/office/powerpoint/2010/main" val="472270043"/>
              </p:ext>
            </p:extLst>
          </p:nvPr>
        </p:nvGraphicFramePr>
        <p:xfrm>
          <a:off x="59905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extLst>
              <p:ext uri="{D42A27DB-BD31-4B8C-83A1-F6EECF244321}">
                <p14:modId xmlns:p14="http://schemas.microsoft.com/office/powerpoint/2010/main" val="3898255918"/>
              </p:ext>
            </p:extLst>
          </p:nvPr>
        </p:nvGraphicFramePr>
        <p:xfrm>
          <a:off x="2236401"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extLst>
              <p:ext uri="{D42A27DB-BD31-4B8C-83A1-F6EECF244321}">
                <p14:modId xmlns:p14="http://schemas.microsoft.com/office/powerpoint/2010/main" val="2504879498"/>
              </p:ext>
            </p:extLst>
          </p:nvPr>
        </p:nvGraphicFramePr>
        <p:xfrm>
          <a:off x="387374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extLst>
              <p:ext uri="{D42A27DB-BD31-4B8C-83A1-F6EECF244321}">
                <p14:modId xmlns:p14="http://schemas.microsoft.com/office/powerpoint/2010/main" val="740543915"/>
              </p:ext>
            </p:extLst>
          </p:nvPr>
        </p:nvGraphicFramePr>
        <p:xfrm>
          <a:off x="5511718"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extLst>
              <p:ext uri="{D42A27DB-BD31-4B8C-83A1-F6EECF244321}">
                <p14:modId xmlns:p14="http://schemas.microsoft.com/office/powerpoint/2010/main" val="570042745"/>
              </p:ext>
            </p:extLst>
          </p:nvPr>
        </p:nvGraphicFramePr>
        <p:xfrm>
          <a:off x="7149063"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361583"/>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361583"/>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.67,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361583"/>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361583"/>
                <a:ext cx="1276568"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361583"/>
                <a:ext cx="1276568" cy="307777"/>
              </a:xfrm>
              <a:prstGeom prst="rect">
                <a:avLst/>
              </a:prstGeom>
              <a:blipFill>
                <a:blip r:embed="rId14"/>
                <a:stretch>
                  <a:fillRect/>
                </a:stretch>
              </a:blipFill>
            </p:spPr>
            <p:txBody>
              <a:bodyPr/>
              <a:lstStyle/>
              <a:p>
                <a:r>
                  <a:rPr lang="en-SE">
                    <a:noFill/>
                  </a:rPr>
                  <a:t> </a:t>
                </a:r>
              </a:p>
            </p:txBody>
          </p:sp>
        </mc:Fallback>
      </mc:AlternateContent>
      <p:cxnSp>
        <p:nvCxnSpPr>
          <p:cNvPr id="175" name="Straight Connector 174">
            <a:extLst>
              <a:ext uri="{FF2B5EF4-FFF2-40B4-BE49-F238E27FC236}">
                <a16:creationId xmlns:a16="http://schemas.microsoft.com/office/drawing/2014/main" id="{9A8D7963-5087-5A2D-E1D8-B6CC1746645D}"/>
              </a:ext>
            </a:extLst>
          </p:cNvPr>
          <p:cNvCxnSpPr>
            <a:cxnSpLocks/>
            <a:stCxn id="149" idx="4"/>
          </p:cNvCxnSpPr>
          <p:nvPr/>
        </p:nvCxnSpPr>
        <p:spPr bwMode="auto">
          <a:xfrm>
            <a:off x="6932953" y="5154168"/>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85" name="TextBox 184">
            <a:extLst>
              <a:ext uri="{FF2B5EF4-FFF2-40B4-BE49-F238E27FC236}">
                <a16:creationId xmlns:a16="http://schemas.microsoft.com/office/drawing/2014/main" id="{41D5356B-3EAE-918F-E82E-A3021748A53D}"/>
              </a:ext>
            </a:extLst>
          </p:cNvPr>
          <p:cNvSpPr txBox="1"/>
          <p:nvPr/>
        </p:nvSpPr>
        <p:spPr>
          <a:xfrm>
            <a:off x="8123726" y="5092710"/>
            <a:ext cx="470000" cy="338554"/>
          </a:xfrm>
          <a:prstGeom prst="rect">
            <a:avLst/>
          </a:prstGeom>
          <a:noFill/>
        </p:spPr>
        <p:txBody>
          <a:bodyPr wrap="none" rtlCol="0">
            <a:spAutoFit/>
          </a:bodyPr>
          <a:lstStyle/>
          <a:p>
            <a:r>
              <a:rPr lang="en-US" sz="1600" dirty="0"/>
              <a:t>1.0</a:t>
            </a:r>
            <a:endParaRPr lang="en-SE" sz="1600" dirty="0"/>
          </a:p>
        </p:txBody>
      </p:sp>
    </p:spTree>
    <p:extLst>
      <p:ext uri="{BB962C8B-B14F-4D97-AF65-F5344CB8AC3E}">
        <p14:creationId xmlns:p14="http://schemas.microsoft.com/office/powerpoint/2010/main" val="2563781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E652655-A333-6107-2C9A-021B1374B375}"/>
              </a:ext>
            </a:extLst>
          </p:cNvPr>
          <p:cNvSpPr/>
          <p:nvPr/>
        </p:nvSpPr>
        <p:spPr bwMode="auto">
          <a:xfrm>
            <a:off x="6940373" y="3616545"/>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25</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93458" cy="2395792"/>
              </a:xfrm>
            </p:spPr>
            <p:txBody>
              <a:bodyPr/>
              <a:lstStyle/>
              <a:p>
                <a:r>
                  <a:rPr lang="en-US" sz="1400" b="1" kern="0" dirty="0"/>
                  <a:t>More accurate conf. score prediction</a:t>
                </a:r>
                <a:r>
                  <a:rPr lang="en-US" sz="1400" kern="0" dirty="0"/>
                  <a:t>: </a:t>
                </a:r>
                <a:r>
                  <a:rPr lang="en-US" sz="1400" dirty="0"/>
                  <a:t>Suppose an image contains 3 dogs in it, i.e., 3 GT boxes with label Dog. Prediction confidence scores of Dog class for 5 predicted boxes: </a:t>
                </a:r>
                <a:r>
                  <a:rPr lang="en-US" sz="1400" kern="0" dirty="0"/>
                  <a:t>(</a:t>
                </a:r>
                <a:r>
                  <a:rPr lang="en-US" sz="1400" kern="0" dirty="0">
                    <a:solidFill>
                      <a:srgbClr val="00B050"/>
                    </a:solidFill>
                  </a:rPr>
                  <a:t>.99, .95, .93, </a:t>
                </a:r>
                <a:r>
                  <a:rPr lang="en-US" sz="1400" kern="0" dirty="0">
                    <a:solidFill>
                      <a:srgbClr val="C00000"/>
                    </a:solidFill>
                  </a:rPr>
                  <a:t>.9, .5</a:t>
                </a:r>
                <a:r>
                  <a:rPr lang="en-US" sz="1400" kern="0" dirty="0"/>
                  <a:t>) </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.93, </a:t>
                </a:r>
                <a:r>
                  <a:rPr lang="en-US" sz="1400" dirty="0"/>
                  <a:t>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93458" cy="2395792"/>
              </a:xfrm>
              <a:blipFill>
                <a:blip r:embed="rId3"/>
                <a:stretch>
                  <a:fillRect l="-91" t="-509" r="-820"/>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2777938945"/>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1982960507"/>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39"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39"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93458"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kern="0" dirty="0">
                    <a:solidFill>
                      <a:srgbClr val="00B050"/>
                    </a:solidFill>
                  </a:rPr>
                  <a:t>.99, .95, .93, </a:t>
                </a:r>
                <a:r>
                  <a:rPr lang="en-US" sz="1400" kern="0" dirty="0">
                    <a:solidFill>
                      <a:srgbClr val="C00000"/>
                    </a:solidFill>
                  </a:rPr>
                  <a:t>.9, .5</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.93, </a:t>
                </a:r>
                <a:r>
                  <a:rPr lang="en-US" sz="1400" dirty="0"/>
                  <a:t>3 out of 10 GT boxes are detected with Recall</a:t>
                </a:r>
                <a14:m>
                  <m:oMath xmlns:m="http://schemas.openxmlformats.org/officeDocument/2006/math">
                    <m:r>
                      <a:rPr lang="en-US" sz="1400" i="1">
                        <a:latin typeface="Cambria Math" panose="02040503050406030204" pitchFamily="18" charset="0"/>
                      </a:rPr>
                      <m:t>=.3</m:t>
                    </m:r>
                  </m:oMath>
                </a14:m>
                <a:endParaRPr lang="en-US" sz="1400" kern="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93458" cy="1950952"/>
              </a:xfrm>
              <a:prstGeom prst="rect">
                <a:avLst/>
              </a:prstGeom>
              <a:blipFill>
                <a:blip r:embed="rId9"/>
                <a:stretch>
                  <a:fillRect l="-91" t="-625" r="-820" b="-9687"/>
                </a:stretch>
              </a:blipFill>
              <a:ln w="9525">
                <a:noFill/>
                <a:miter lim="800000"/>
                <a:headEnd/>
                <a:tailEnd/>
              </a:ln>
            </p:spPr>
            <p:txBody>
              <a:bodyPr/>
              <a:lstStyle/>
              <a:p>
                <a:r>
                  <a:rPr lang="en-SE">
                    <a:noFill/>
                  </a:rPr>
                  <a:t> </a:t>
                </a:r>
              </a:p>
            </p:txBody>
          </p:sp>
        </mc:Fallback>
      </mc:AlternateContent>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extLst>
              <p:ext uri="{D42A27DB-BD31-4B8C-83A1-F6EECF244321}">
                <p14:modId xmlns:p14="http://schemas.microsoft.com/office/powerpoint/2010/main" val="3578315453"/>
              </p:ext>
            </p:extLst>
          </p:nvPr>
        </p:nvGraphicFramePr>
        <p:xfrm>
          <a:off x="59905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extLst>
              <p:ext uri="{D42A27DB-BD31-4B8C-83A1-F6EECF244321}">
                <p14:modId xmlns:p14="http://schemas.microsoft.com/office/powerpoint/2010/main" val="3282466093"/>
              </p:ext>
            </p:extLst>
          </p:nvPr>
        </p:nvGraphicFramePr>
        <p:xfrm>
          <a:off x="2236401"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extLst>
              <p:ext uri="{D42A27DB-BD31-4B8C-83A1-F6EECF244321}">
                <p14:modId xmlns:p14="http://schemas.microsoft.com/office/powerpoint/2010/main" val="931766924"/>
              </p:ext>
            </p:extLst>
          </p:nvPr>
        </p:nvGraphicFramePr>
        <p:xfrm>
          <a:off x="387374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extLst>
              <p:ext uri="{D42A27DB-BD31-4B8C-83A1-F6EECF244321}">
                <p14:modId xmlns:p14="http://schemas.microsoft.com/office/powerpoint/2010/main" val="3566404982"/>
              </p:ext>
            </p:extLst>
          </p:nvPr>
        </p:nvGraphicFramePr>
        <p:xfrm>
          <a:off x="5511718"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extLst>
              <p:ext uri="{D42A27DB-BD31-4B8C-83A1-F6EECF244321}">
                <p14:modId xmlns:p14="http://schemas.microsoft.com/office/powerpoint/2010/main" val="3554935161"/>
              </p:ext>
            </p:extLst>
          </p:nvPr>
        </p:nvGraphicFramePr>
        <p:xfrm>
          <a:off x="7149063"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403975"/>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403975"/>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403975"/>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403975"/>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.75,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403975"/>
                <a:ext cx="1375954"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403975"/>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403975"/>
                <a:ext cx="1276568" cy="307777"/>
              </a:xfrm>
              <a:prstGeom prst="rect">
                <a:avLst/>
              </a:prstGeom>
              <a:blipFill>
                <a:blip r:embed="rId14"/>
                <a:stretch>
                  <a:fillRect/>
                </a:stretch>
              </a:blipFill>
            </p:spPr>
            <p:txBody>
              <a:bodyPr/>
              <a:lstStyle/>
              <a:p>
                <a:r>
                  <a:rPr lang="en-SE">
                    <a:noFill/>
                  </a:rPr>
                  <a:t> </a:t>
                </a:r>
              </a:p>
            </p:txBody>
          </p:sp>
        </mc:Fallback>
      </mc:AlternateContent>
      <p:sp>
        <p:nvSpPr>
          <p:cNvPr id="3" name="Rectangle 2">
            <a:extLst>
              <a:ext uri="{FF2B5EF4-FFF2-40B4-BE49-F238E27FC236}">
                <a16:creationId xmlns:a16="http://schemas.microsoft.com/office/drawing/2014/main" id="{3A3FB9DF-382E-96E3-EFA9-E64A83BF29E6}"/>
              </a:ext>
            </a:extLst>
          </p:cNvPr>
          <p:cNvSpPr/>
          <p:nvPr/>
        </p:nvSpPr>
        <p:spPr bwMode="auto">
          <a:xfrm>
            <a:off x="6855625" y="210850"/>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309B0AED-A04B-02DD-10B5-261EFDC658B6}"/>
              </a:ext>
            </a:extLst>
          </p:cNvPr>
          <p:cNvSpPr txBox="1"/>
          <p:nvPr/>
        </p:nvSpPr>
        <p:spPr>
          <a:xfrm>
            <a:off x="7226814" y="1766669"/>
            <a:ext cx="752129" cy="338554"/>
          </a:xfrm>
          <a:prstGeom prst="rect">
            <a:avLst/>
          </a:prstGeom>
          <a:noFill/>
        </p:spPr>
        <p:txBody>
          <a:bodyPr wrap="none" rtlCol="0">
            <a:spAutoFit/>
          </a:bodyPr>
          <a:lstStyle/>
          <a:p>
            <a:r>
              <a:rPr lang="en-US" sz="1600" dirty="0"/>
              <a:t>Recall</a:t>
            </a:r>
            <a:endParaRPr lang="en-SE" sz="1600" dirty="0"/>
          </a:p>
        </p:txBody>
      </p:sp>
      <p:sp>
        <p:nvSpPr>
          <p:cNvPr id="6" name="TextBox 5">
            <a:extLst>
              <a:ext uri="{FF2B5EF4-FFF2-40B4-BE49-F238E27FC236}">
                <a16:creationId xmlns:a16="http://schemas.microsoft.com/office/drawing/2014/main" id="{3D2C6829-766A-628A-EB2C-47B1BA317475}"/>
              </a:ext>
            </a:extLst>
          </p:cNvPr>
          <p:cNvSpPr txBox="1"/>
          <p:nvPr/>
        </p:nvSpPr>
        <p:spPr>
          <a:xfrm rot="16200000">
            <a:off x="6164468" y="900277"/>
            <a:ext cx="1026243" cy="338554"/>
          </a:xfrm>
          <a:prstGeom prst="rect">
            <a:avLst/>
          </a:prstGeom>
          <a:noFill/>
        </p:spPr>
        <p:txBody>
          <a:bodyPr wrap="none" rtlCol="0">
            <a:spAutoFit/>
          </a:bodyPr>
          <a:lstStyle/>
          <a:p>
            <a:r>
              <a:rPr lang="en-US" sz="1600" dirty="0"/>
              <a:t>Precision</a:t>
            </a:r>
            <a:endParaRPr lang="en-SE" sz="1600" dirty="0"/>
          </a:p>
        </p:txBody>
      </p:sp>
      <p:sp>
        <p:nvSpPr>
          <p:cNvPr id="7" name="Oval 6">
            <a:extLst>
              <a:ext uri="{FF2B5EF4-FFF2-40B4-BE49-F238E27FC236}">
                <a16:creationId xmlns:a16="http://schemas.microsoft.com/office/drawing/2014/main" id="{6A8A1660-50FD-352C-587A-FBF40BB3FA83}"/>
              </a:ext>
            </a:extLst>
          </p:cNvPr>
          <p:cNvSpPr/>
          <p:nvPr/>
        </p:nvSpPr>
        <p:spPr bwMode="auto">
          <a:xfrm>
            <a:off x="7274946"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ABFB2DF4-70EA-A365-5E59-A41D325F345C}"/>
              </a:ext>
            </a:extLst>
          </p:cNvPr>
          <p:cNvSpPr/>
          <p:nvPr/>
        </p:nvSpPr>
        <p:spPr bwMode="auto">
          <a:xfrm>
            <a:off x="7753321"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399D16D-A267-8AE8-1B9B-E193B5BCCB88}"/>
              </a:ext>
            </a:extLst>
          </p:cNvPr>
          <p:cNvSpPr txBox="1"/>
          <p:nvPr/>
        </p:nvSpPr>
        <p:spPr>
          <a:xfrm>
            <a:off x="8068703" y="1766669"/>
            <a:ext cx="470000" cy="338554"/>
          </a:xfrm>
          <a:prstGeom prst="rect">
            <a:avLst/>
          </a:prstGeom>
          <a:noFill/>
        </p:spPr>
        <p:txBody>
          <a:bodyPr wrap="none" rtlCol="0">
            <a:spAutoFit/>
          </a:bodyPr>
          <a:lstStyle/>
          <a:p>
            <a:r>
              <a:rPr lang="en-US" sz="1600" dirty="0"/>
              <a:t>1.0</a:t>
            </a:r>
            <a:endParaRPr lang="en-SE" sz="1600" dirty="0"/>
          </a:p>
        </p:txBody>
      </p:sp>
      <p:sp>
        <p:nvSpPr>
          <p:cNvPr id="11" name="TextBox 10">
            <a:extLst>
              <a:ext uri="{FF2B5EF4-FFF2-40B4-BE49-F238E27FC236}">
                <a16:creationId xmlns:a16="http://schemas.microsoft.com/office/drawing/2014/main" id="{EDB219E2-65C4-7B1A-DDD2-CA7AD874A048}"/>
              </a:ext>
            </a:extLst>
          </p:cNvPr>
          <p:cNvSpPr txBox="1"/>
          <p:nvPr/>
        </p:nvSpPr>
        <p:spPr>
          <a:xfrm>
            <a:off x="6437930" y="62000"/>
            <a:ext cx="470000" cy="338554"/>
          </a:xfrm>
          <a:prstGeom prst="rect">
            <a:avLst/>
          </a:prstGeom>
          <a:noFill/>
        </p:spPr>
        <p:txBody>
          <a:bodyPr wrap="none" rtlCol="0">
            <a:spAutoFit/>
          </a:bodyPr>
          <a:lstStyle/>
          <a:p>
            <a:r>
              <a:rPr lang="en-US" sz="1600" dirty="0"/>
              <a:t>1.0</a:t>
            </a:r>
            <a:endParaRPr lang="en-SE" sz="1600" dirty="0"/>
          </a:p>
        </p:txBody>
      </p:sp>
      <p:sp>
        <p:nvSpPr>
          <p:cNvPr id="12" name="Oval 11">
            <a:extLst>
              <a:ext uri="{FF2B5EF4-FFF2-40B4-BE49-F238E27FC236}">
                <a16:creationId xmlns:a16="http://schemas.microsoft.com/office/drawing/2014/main" id="{D6A1847C-BF8A-5B69-A7EF-99C18A248697}"/>
              </a:ext>
            </a:extLst>
          </p:cNvPr>
          <p:cNvSpPr/>
          <p:nvPr/>
        </p:nvSpPr>
        <p:spPr bwMode="auto">
          <a:xfrm>
            <a:off x="8247758" y="57532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9C0E16C2-1F0B-8F01-5ADA-DA5A7AD8DF3A}"/>
              </a:ext>
            </a:extLst>
          </p:cNvPr>
          <p:cNvSpPr/>
          <p:nvPr/>
        </p:nvSpPr>
        <p:spPr bwMode="auto">
          <a:xfrm>
            <a:off x="8247758" y="82737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6563AA1-91C9-D29A-BABB-F10CFE059E03}"/>
              </a:ext>
            </a:extLst>
          </p:cNvPr>
          <p:cNvSpPr/>
          <p:nvPr/>
        </p:nvSpPr>
        <p:spPr bwMode="auto">
          <a:xfrm>
            <a:off x="8247758" y="15684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A737EEB-B114-B153-7FAA-079F8D3EC41F}"/>
              </a:ext>
            </a:extLst>
          </p:cNvPr>
          <p:cNvSpPr txBox="1"/>
          <p:nvPr/>
        </p:nvSpPr>
        <p:spPr>
          <a:xfrm rot="16200000">
            <a:off x="6242754" y="4312286"/>
            <a:ext cx="1026243" cy="338554"/>
          </a:xfrm>
          <a:prstGeom prst="rect">
            <a:avLst/>
          </a:prstGeom>
          <a:noFill/>
        </p:spPr>
        <p:txBody>
          <a:bodyPr wrap="none" rtlCol="0">
            <a:spAutoFit/>
          </a:bodyPr>
          <a:lstStyle/>
          <a:p>
            <a:r>
              <a:rPr lang="en-US" sz="1600" dirty="0"/>
              <a:t>Precision</a:t>
            </a:r>
            <a:endParaRPr lang="en-SE" sz="1600" dirty="0"/>
          </a:p>
        </p:txBody>
      </p:sp>
      <p:sp>
        <p:nvSpPr>
          <p:cNvPr id="18" name="Oval 17">
            <a:extLst>
              <a:ext uri="{FF2B5EF4-FFF2-40B4-BE49-F238E27FC236}">
                <a16:creationId xmlns:a16="http://schemas.microsoft.com/office/drawing/2014/main" id="{91B5B77B-ED14-C7D3-3452-9E2B356C4643}"/>
              </a:ext>
            </a:extLst>
          </p:cNvPr>
          <p:cNvSpPr/>
          <p:nvPr/>
        </p:nvSpPr>
        <p:spPr bwMode="auto">
          <a:xfrm>
            <a:off x="702289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D4C60D13-9F08-22D8-4286-61966345A1E4}"/>
              </a:ext>
            </a:extLst>
          </p:cNvPr>
          <p:cNvSpPr/>
          <p:nvPr/>
        </p:nvSpPr>
        <p:spPr bwMode="auto">
          <a:xfrm>
            <a:off x="720167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3DEB87A6-F383-0281-D39A-C5AC44E25970}"/>
              </a:ext>
            </a:extLst>
          </p:cNvPr>
          <p:cNvSpPr txBox="1"/>
          <p:nvPr/>
        </p:nvSpPr>
        <p:spPr>
          <a:xfrm>
            <a:off x="6516216" y="3474009"/>
            <a:ext cx="470000" cy="338554"/>
          </a:xfrm>
          <a:prstGeom prst="rect">
            <a:avLst/>
          </a:prstGeom>
          <a:noFill/>
        </p:spPr>
        <p:txBody>
          <a:bodyPr wrap="none" rtlCol="0">
            <a:spAutoFit/>
          </a:bodyPr>
          <a:lstStyle/>
          <a:p>
            <a:r>
              <a:rPr lang="en-US" sz="1600" dirty="0"/>
              <a:t>1.0</a:t>
            </a:r>
            <a:endParaRPr lang="en-SE" sz="1600" dirty="0"/>
          </a:p>
        </p:txBody>
      </p:sp>
      <p:sp>
        <p:nvSpPr>
          <p:cNvPr id="30" name="Oval 29">
            <a:extLst>
              <a:ext uri="{FF2B5EF4-FFF2-40B4-BE49-F238E27FC236}">
                <a16:creationId xmlns:a16="http://schemas.microsoft.com/office/drawing/2014/main" id="{BC8EBF37-21FC-0C07-3686-F9A0BADA7386}"/>
              </a:ext>
            </a:extLst>
          </p:cNvPr>
          <p:cNvSpPr/>
          <p:nvPr/>
        </p:nvSpPr>
        <p:spPr bwMode="auto">
          <a:xfrm>
            <a:off x="7386249" y="419687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6B5358C2-EF47-E1C7-842A-D7EBD2AA7E9C}"/>
              </a:ext>
            </a:extLst>
          </p:cNvPr>
          <p:cNvSpPr/>
          <p:nvPr/>
        </p:nvSpPr>
        <p:spPr bwMode="auto">
          <a:xfrm>
            <a:off x="7386249"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97F31112-6407-5A50-1CF6-90D6581E101B}"/>
              </a:ext>
            </a:extLst>
          </p:cNvPr>
          <p:cNvSpPr txBox="1"/>
          <p:nvPr/>
        </p:nvSpPr>
        <p:spPr>
          <a:xfrm>
            <a:off x="7305100" y="5157192"/>
            <a:ext cx="752129" cy="338554"/>
          </a:xfrm>
          <a:prstGeom prst="rect">
            <a:avLst/>
          </a:prstGeom>
          <a:noFill/>
        </p:spPr>
        <p:txBody>
          <a:bodyPr wrap="none" rtlCol="0">
            <a:spAutoFit/>
          </a:bodyPr>
          <a:lstStyle/>
          <a:p>
            <a:r>
              <a:rPr lang="en-US" sz="1600" dirty="0"/>
              <a:t>Recall</a:t>
            </a:r>
            <a:endParaRPr lang="en-SE" sz="1600" dirty="0"/>
          </a:p>
        </p:txBody>
      </p:sp>
      <p:sp>
        <p:nvSpPr>
          <p:cNvPr id="51" name="TextBox 50">
            <a:extLst>
              <a:ext uri="{FF2B5EF4-FFF2-40B4-BE49-F238E27FC236}">
                <a16:creationId xmlns:a16="http://schemas.microsoft.com/office/drawing/2014/main" id="{7D916594-1C75-1456-A5C2-C1812B295168}"/>
              </a:ext>
            </a:extLst>
          </p:cNvPr>
          <p:cNvSpPr txBox="1"/>
          <p:nvPr/>
        </p:nvSpPr>
        <p:spPr>
          <a:xfrm>
            <a:off x="8123726" y="5157192"/>
            <a:ext cx="470000" cy="338554"/>
          </a:xfrm>
          <a:prstGeom prst="rect">
            <a:avLst/>
          </a:prstGeom>
          <a:noFill/>
        </p:spPr>
        <p:txBody>
          <a:bodyPr wrap="none" rtlCol="0">
            <a:spAutoFit/>
          </a:bodyPr>
          <a:lstStyle/>
          <a:p>
            <a:r>
              <a:rPr lang="en-US" sz="1600" dirty="0"/>
              <a:t>1.0</a:t>
            </a:r>
            <a:endParaRPr lang="en-SE" sz="1600" dirty="0"/>
          </a:p>
        </p:txBody>
      </p:sp>
      <p:sp>
        <p:nvSpPr>
          <p:cNvPr id="52" name="Oval 51">
            <a:extLst>
              <a:ext uri="{FF2B5EF4-FFF2-40B4-BE49-F238E27FC236}">
                <a16:creationId xmlns:a16="http://schemas.microsoft.com/office/drawing/2014/main" id="{18473CD9-44E1-F0D1-C986-79E530DC9A62}"/>
              </a:ext>
            </a:extLst>
          </p:cNvPr>
          <p:cNvSpPr/>
          <p:nvPr/>
        </p:nvSpPr>
        <p:spPr bwMode="auto">
          <a:xfrm>
            <a:off x="7386249" y="3938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57" name="Straight Connector 56">
            <a:extLst>
              <a:ext uri="{FF2B5EF4-FFF2-40B4-BE49-F238E27FC236}">
                <a16:creationId xmlns:a16="http://schemas.microsoft.com/office/drawing/2014/main" id="{6A642B01-8989-184C-9815-3BAE6E16423A}"/>
              </a:ext>
            </a:extLst>
          </p:cNvPr>
          <p:cNvCxnSpPr>
            <a:cxnSpLocks/>
          </p:cNvCxnSpPr>
          <p:nvPr/>
        </p:nvCxnSpPr>
        <p:spPr bwMode="auto">
          <a:xfrm>
            <a:off x="6932457" y="5216500"/>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24488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B751F-DDC7-1A2E-08CE-2E9BFD9F8FD0}"/>
              </a:ext>
            </a:extLst>
          </p:cNvPr>
          <p:cNvSpPr/>
          <p:nvPr/>
        </p:nvSpPr>
        <p:spPr bwMode="auto">
          <a:xfrm>
            <a:off x="6863843" y="235343"/>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26</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Higher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00B050"/>
                    </a:solidFill>
                  </a:rPr>
                  <a:t>.99,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3930351461"/>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4075317240"/>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858652727"/>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3022015051"/>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7319148" y="19201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89633"/>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00B050"/>
                    </a:solidFill>
                  </a:rPr>
                  <a:t>.99, </a:t>
                </a:r>
                <a:r>
                  <a:rPr lang="en-US" sz="1400" dirty="0">
                    <a:solidFill>
                      <a:srgbClr val="C00000"/>
                    </a:solidFill>
                  </a:rPr>
                  <a:t>.95, .9, .5, .1</a:t>
                </a:r>
                <a:r>
                  <a:rPr lang="en-US" sz="1400" dirty="0"/>
                  <a:t>)</a:t>
                </a:r>
                <a:endParaRPr lang="en-US" sz="1400" kern="0" dirty="0"/>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2068870979"/>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extLst>
              <p:ext uri="{D42A27DB-BD31-4B8C-83A1-F6EECF244321}">
                <p14:modId xmlns:p14="http://schemas.microsoft.com/office/powerpoint/2010/main" val="1024952368"/>
              </p:ext>
            </p:extLst>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extLst>
              <p:ext uri="{D42A27DB-BD31-4B8C-83A1-F6EECF244321}">
                <p14:modId xmlns:p14="http://schemas.microsoft.com/office/powerpoint/2010/main" val="72393020"/>
              </p:ext>
            </p:extLst>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extLst>
              <p:ext uri="{D42A27DB-BD31-4B8C-83A1-F6EECF244321}">
                <p14:modId xmlns:p14="http://schemas.microsoft.com/office/powerpoint/2010/main" val="1563367466"/>
              </p:ext>
            </p:extLst>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extLst>
              <p:ext uri="{D42A27DB-BD31-4B8C-83A1-F6EECF244321}">
                <p14:modId xmlns:p14="http://schemas.microsoft.com/office/powerpoint/2010/main" val="2123596891"/>
              </p:ext>
            </p:extLst>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492159"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492159" y="6380231"/>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4" name="Rectangle 43">
            <a:extLst>
              <a:ext uri="{FF2B5EF4-FFF2-40B4-BE49-F238E27FC236}">
                <a16:creationId xmlns:a16="http://schemas.microsoft.com/office/drawing/2014/main" id="{F7AFE433-82EC-18D9-4647-BD34CB43FB23}"/>
              </a:ext>
            </a:extLst>
          </p:cNvPr>
          <p:cNvSpPr/>
          <p:nvPr/>
        </p:nvSpPr>
        <p:spPr bwMode="auto">
          <a:xfrm>
            <a:off x="6939927" y="3588598"/>
            <a:ext cx="182381"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126E23EF-6434-12EF-1598-F5BE95C27700}"/>
              </a:ext>
            </a:extLst>
          </p:cNvPr>
          <p:cNvSpPr txBox="1"/>
          <p:nvPr/>
        </p:nvSpPr>
        <p:spPr>
          <a:xfrm rot="16200000">
            <a:off x="6246830" y="4281165"/>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7056283" y="354527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7056283" y="433806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520292" y="3442888"/>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7056283" y="473539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7056283" y="48955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312074" y="5123404"/>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130700" y="5123404"/>
            <a:ext cx="470000" cy="338554"/>
          </a:xfrm>
          <a:prstGeom prst="rect">
            <a:avLst/>
          </a:prstGeom>
          <a:noFill/>
        </p:spPr>
        <p:txBody>
          <a:bodyPr wrap="none" rtlCol="0">
            <a:spAutoFit/>
          </a:bodyPr>
          <a:lstStyle/>
          <a:p>
            <a:r>
              <a:rPr lang="en-US" sz="1600" dirty="0"/>
              <a:t>1.0</a:t>
            </a:r>
            <a:endParaRPr lang="en-SE" sz="1600" dirty="0"/>
          </a:p>
        </p:txBody>
      </p:sp>
      <p:cxnSp>
        <p:nvCxnSpPr>
          <p:cNvPr id="65" name="Straight Connector 64">
            <a:extLst>
              <a:ext uri="{FF2B5EF4-FFF2-40B4-BE49-F238E27FC236}">
                <a16:creationId xmlns:a16="http://schemas.microsoft.com/office/drawing/2014/main" id="{437D2481-BE24-6AEA-D7EB-B1753A707509}"/>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7D23632-BFAE-7DEF-72AA-14D3F10AEFCE}"/>
              </a:ext>
            </a:extLst>
          </p:cNvPr>
          <p:cNvCxnSpPr>
            <a:cxnSpLocks/>
          </p:cNvCxnSpPr>
          <p:nvPr/>
        </p:nvCxnSpPr>
        <p:spPr bwMode="auto">
          <a:xfrm>
            <a:off x="6939927" y="518182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326882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3ADD1E38-7026-26DB-EBB3-1D1CCA7B83F2}"/>
              </a:ext>
            </a:extLst>
          </p:cNvPr>
          <p:cNvSpPr/>
          <p:nvPr/>
        </p:nvSpPr>
        <p:spPr bwMode="auto">
          <a:xfrm flipH="1">
            <a:off x="6883409" y="993738"/>
            <a:ext cx="488948"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Right Triangle 21">
            <a:extLst>
              <a:ext uri="{FF2B5EF4-FFF2-40B4-BE49-F238E27FC236}">
                <a16:creationId xmlns:a16="http://schemas.microsoft.com/office/drawing/2014/main" id="{23D25E92-0456-63F2-BF1D-3B72BA3550A8}"/>
              </a:ext>
            </a:extLst>
          </p:cNvPr>
          <p:cNvSpPr/>
          <p:nvPr/>
        </p:nvSpPr>
        <p:spPr bwMode="auto">
          <a:xfrm flipH="1">
            <a:off x="6814898" y="4263110"/>
            <a:ext cx="175385"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27</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Less accurate conf. score prediction: </a:t>
                </a:r>
                <a:r>
                  <a:rPr lang="en-US" sz="1400" dirty="0"/>
                  <a:t>Suppose an image contains 3 dogs in it, i.e., 3 GT boxes with label Dog. Prediction confidence scores of Dog class for 5 predicted boxes (</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1658007317"/>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32866"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32866"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16922" y="176018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78264" y="257981"/>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2797548643"/>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611560" y="638023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611560" y="6380231"/>
                <a:ext cx="120283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126E23EF-6434-12EF-1598-F5BE95C27700}"/>
              </a:ext>
            </a:extLst>
          </p:cNvPr>
          <p:cNvSpPr txBox="1"/>
          <p:nvPr/>
        </p:nvSpPr>
        <p:spPr>
          <a:xfrm rot="16200000">
            <a:off x="6121802" y="4192423"/>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6764585" y="504059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6931255" y="424932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429320" y="3522494"/>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6931255" y="464665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6931255" y="480679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187046" y="5034662"/>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005672" y="5034662"/>
            <a:ext cx="470000" cy="338554"/>
          </a:xfrm>
          <a:prstGeom prst="rect">
            <a:avLst/>
          </a:prstGeom>
          <a:noFill/>
        </p:spPr>
        <p:txBody>
          <a:bodyPr wrap="none" rtlCol="0">
            <a:spAutoFit/>
          </a:bodyPr>
          <a:lstStyle/>
          <a:p>
            <a:r>
              <a:rPr lang="en-US" sz="1600" dirty="0"/>
              <a:t>1.0</a:t>
            </a:r>
            <a:endParaRPr lang="en-SE" sz="1600" dirty="0"/>
          </a:p>
        </p:txBody>
      </p:sp>
      <p:cxnSp>
        <p:nvCxnSpPr>
          <p:cNvPr id="26" name="Straight Connector 25">
            <a:extLst>
              <a:ext uri="{FF2B5EF4-FFF2-40B4-BE49-F238E27FC236}">
                <a16:creationId xmlns:a16="http://schemas.microsoft.com/office/drawing/2014/main" id="{BA7AD056-8AD8-8C09-2CA9-540B64172DF9}"/>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A990AEA-241C-AEC6-4255-825295257D85}"/>
              </a:ext>
            </a:extLst>
          </p:cNvPr>
          <p:cNvCxnSpPr>
            <a:cxnSpLocks/>
          </p:cNvCxnSpPr>
          <p:nvPr/>
        </p:nvCxnSpPr>
        <p:spPr bwMode="auto">
          <a:xfrm flipV="1">
            <a:off x="6814898" y="3753685"/>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D8EE29B-6202-8190-990F-3544CB884BC2}"/>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006BB539-EA2B-B982-EC73-AB1C4A9D1D86}"/>
              </a:ext>
            </a:extLst>
          </p:cNvPr>
          <p:cNvCxnSpPr>
            <a:cxnSpLocks/>
          </p:cNvCxnSpPr>
          <p:nvPr/>
        </p:nvCxnSpPr>
        <p:spPr bwMode="auto">
          <a:xfrm>
            <a:off x="6846075" y="509611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672910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06A6E6-7094-FA0B-003F-FC33D7405466}"/>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28</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dirty="0"/>
                  <a:t>Very </a:t>
                </a:r>
                <a:r>
                  <a:rPr lang="en-US" sz="1400" b="1" kern="0" dirty="0"/>
                  <a:t>high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2758854201"/>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3359322480"/>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769955053"/>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876551976"/>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2137540964"/>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FP=5</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11560"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11560"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279428"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279428"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947296"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947296"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61516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615164"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18364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183644" y="3091607"/>
                <a:ext cx="1202829" cy="307777"/>
              </a:xfrm>
              <a:prstGeom prst="rect">
                <a:avLst/>
              </a:prstGeom>
              <a:blipFill>
                <a:blip r:embed="rId4"/>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23241" y="177352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260648"/>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dirty="0"/>
                  <a:t>Very </a:t>
                </a:r>
                <a:r>
                  <a:rPr lang="en-US" sz="1400" b="1" kern="0" dirty="0"/>
                  <a:t>high standard for matching with GT box: </a:t>
                </a:r>
                <a:r>
                  <a:rPr lang="en-US" sz="1400" dirty="0"/>
                  <a:t>Suppose an image contains </a:t>
                </a:r>
                <a:r>
                  <a:rPr lang="en-US" sz="1400" dirty="0">
                    <a:solidFill>
                      <a:srgbClr val="0000FF"/>
                    </a:solidFill>
                  </a:rPr>
                  <a:t>10</a:t>
                </a:r>
                <a:r>
                  <a:rPr lang="en-US" sz="1400" dirty="0"/>
                  <a:t> dogs in it, i.e., </a:t>
                </a:r>
                <a:r>
                  <a:rPr lang="en-US" sz="1400" dirty="0">
                    <a:solidFill>
                      <a:srgbClr val="0000FF"/>
                    </a:solidFill>
                  </a:rPr>
                  <a:t>10</a:t>
                </a:r>
                <a:r>
                  <a:rPr lang="en-US" sz="1400" dirty="0"/>
                  <a:t>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6"/>
                <a:stretch>
                  <a:fillRect l="-91" t="-625" r="-731"/>
                </a:stretch>
              </a:blipFill>
              <a:ln w="9525">
                <a:noFill/>
                <a:miter lim="800000"/>
                <a:headEnd/>
                <a:tailEnd/>
              </a:ln>
            </p:spPr>
            <p:txBody>
              <a:bodyPr/>
              <a:lstStyle/>
              <a:p>
                <a:r>
                  <a:rPr lang="en-SE">
                    <a:noFill/>
                  </a:rPr>
                  <a:t> </a:t>
                </a:r>
              </a:p>
            </p:txBody>
          </p:sp>
        </mc:Fallback>
      </mc:AlternateContent>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cxnSp>
        <p:nvCxnSpPr>
          <p:cNvPr id="10" name="Straight Connector 9">
            <a:extLst>
              <a:ext uri="{FF2B5EF4-FFF2-40B4-BE49-F238E27FC236}">
                <a16:creationId xmlns:a16="http://schemas.microsoft.com/office/drawing/2014/main" id="{B726A77C-6A05-3F5A-5A33-9403B0AB0ACE}"/>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3795402795"/>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extLst>
              <p:ext uri="{D42A27DB-BD31-4B8C-83A1-F6EECF244321}">
                <p14:modId xmlns:p14="http://schemas.microsoft.com/office/powerpoint/2010/main" val="4268318167"/>
              </p:ext>
            </p:extLst>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extLst>
              <p:ext uri="{D42A27DB-BD31-4B8C-83A1-F6EECF244321}">
                <p14:modId xmlns:p14="http://schemas.microsoft.com/office/powerpoint/2010/main" val="2536212980"/>
              </p:ext>
            </p:extLst>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extLst>
              <p:ext uri="{D42A27DB-BD31-4B8C-83A1-F6EECF244321}">
                <p14:modId xmlns:p14="http://schemas.microsoft.com/office/powerpoint/2010/main" val="2036700619"/>
              </p:ext>
            </p:extLst>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extLst>
              <p:ext uri="{D42A27DB-BD31-4B8C-83A1-F6EECF244321}">
                <p14:modId xmlns:p14="http://schemas.microsoft.com/office/powerpoint/2010/main" val="2311744089"/>
              </p:ext>
            </p:extLst>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742FF351-A392-C494-743B-BD3477F5C306}"/>
              </a:ext>
            </a:extLst>
          </p:cNvPr>
          <p:cNvCxnSpPr>
            <a:cxnSpLocks/>
          </p:cNvCxnSpPr>
          <p:nvPr/>
        </p:nvCxnSpPr>
        <p:spPr bwMode="auto">
          <a:xfrm flipV="1">
            <a:off x="6931300" y="3744064"/>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A15FCEC8-EE1B-59D2-C440-6C9EC881EF33}"/>
              </a:ext>
            </a:extLst>
          </p:cNvPr>
          <p:cNvSpPr txBox="1"/>
          <p:nvPr/>
        </p:nvSpPr>
        <p:spPr>
          <a:xfrm rot="16200000">
            <a:off x="6230330" y="4243787"/>
            <a:ext cx="1026243" cy="338554"/>
          </a:xfrm>
          <a:prstGeom prst="rect">
            <a:avLst/>
          </a:prstGeom>
          <a:noFill/>
        </p:spPr>
        <p:txBody>
          <a:bodyPr wrap="none" rtlCol="0">
            <a:spAutoFit/>
          </a:bodyPr>
          <a:lstStyle/>
          <a:p>
            <a:r>
              <a:rPr lang="en-US" sz="1600" dirty="0"/>
              <a:t>Precision</a:t>
            </a:r>
            <a:endParaRPr lang="en-SE" sz="1600" dirty="0"/>
          </a:p>
        </p:txBody>
      </p:sp>
      <p:sp>
        <p:nvSpPr>
          <p:cNvPr id="28" name="Oval 27">
            <a:extLst>
              <a:ext uri="{FF2B5EF4-FFF2-40B4-BE49-F238E27FC236}">
                <a16:creationId xmlns:a16="http://schemas.microsoft.com/office/drawing/2014/main" id="{429BA7A5-24AB-20E1-39B5-733235066460}"/>
              </a:ext>
            </a:extLst>
          </p:cNvPr>
          <p:cNvSpPr/>
          <p:nvPr/>
        </p:nvSpPr>
        <p:spPr bwMode="auto">
          <a:xfrm>
            <a:off x="6882825" y="508940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TextBox 48">
            <a:extLst>
              <a:ext uri="{FF2B5EF4-FFF2-40B4-BE49-F238E27FC236}">
                <a16:creationId xmlns:a16="http://schemas.microsoft.com/office/drawing/2014/main" id="{E874A820-4732-CE0B-9FCD-64CF27E96AA3}"/>
              </a:ext>
            </a:extLst>
          </p:cNvPr>
          <p:cNvSpPr txBox="1"/>
          <p:nvPr/>
        </p:nvSpPr>
        <p:spPr>
          <a:xfrm>
            <a:off x="6503792" y="3576525"/>
            <a:ext cx="470000" cy="338554"/>
          </a:xfrm>
          <a:prstGeom prst="rect">
            <a:avLst/>
          </a:prstGeom>
          <a:noFill/>
        </p:spPr>
        <p:txBody>
          <a:bodyPr wrap="none" rtlCol="0">
            <a:spAutoFit/>
          </a:bodyPr>
          <a:lstStyle/>
          <a:p>
            <a:r>
              <a:rPr lang="en-US" sz="1600" dirty="0"/>
              <a:t>1.0</a:t>
            </a:r>
            <a:endParaRPr lang="en-SE" sz="1600" dirty="0"/>
          </a:p>
        </p:txBody>
      </p:sp>
      <p:sp>
        <p:nvSpPr>
          <p:cNvPr id="50" name="TextBox 49">
            <a:extLst>
              <a:ext uri="{FF2B5EF4-FFF2-40B4-BE49-F238E27FC236}">
                <a16:creationId xmlns:a16="http://schemas.microsoft.com/office/drawing/2014/main" id="{EFD865B5-3DAE-9ADC-9DA2-EF018BC8982A}"/>
              </a:ext>
            </a:extLst>
          </p:cNvPr>
          <p:cNvSpPr txBox="1"/>
          <p:nvPr/>
        </p:nvSpPr>
        <p:spPr>
          <a:xfrm>
            <a:off x="7295574" y="5086026"/>
            <a:ext cx="752129" cy="338554"/>
          </a:xfrm>
          <a:prstGeom prst="rect">
            <a:avLst/>
          </a:prstGeom>
          <a:noFill/>
        </p:spPr>
        <p:txBody>
          <a:bodyPr wrap="none" rtlCol="0">
            <a:spAutoFit/>
          </a:bodyPr>
          <a:lstStyle/>
          <a:p>
            <a:r>
              <a:rPr lang="en-US" sz="1600" dirty="0"/>
              <a:t>Recall</a:t>
            </a:r>
            <a:endParaRPr lang="en-SE" sz="1600" dirty="0"/>
          </a:p>
        </p:txBody>
      </p:sp>
      <p:cxnSp>
        <p:nvCxnSpPr>
          <p:cNvPr id="56" name="Straight Connector 55">
            <a:extLst>
              <a:ext uri="{FF2B5EF4-FFF2-40B4-BE49-F238E27FC236}">
                <a16:creationId xmlns:a16="http://schemas.microsoft.com/office/drawing/2014/main" id="{71051411-0675-81F1-BA2F-1E1E8B621F83}"/>
              </a:ext>
            </a:extLst>
          </p:cNvPr>
          <p:cNvCxnSpPr>
            <a:cxnSpLocks/>
          </p:cNvCxnSpPr>
          <p:nvPr/>
        </p:nvCxnSpPr>
        <p:spPr bwMode="auto">
          <a:xfrm>
            <a:off x="6915038" y="5147484"/>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B48A7C74-4538-3057-45AA-B892955FCFC8}"/>
              </a:ext>
            </a:extLst>
          </p:cNvPr>
          <p:cNvSpPr txBox="1"/>
          <p:nvPr/>
        </p:nvSpPr>
        <p:spPr>
          <a:xfrm>
            <a:off x="8114200" y="5086026"/>
            <a:ext cx="470000" cy="338554"/>
          </a:xfrm>
          <a:prstGeom prst="rect">
            <a:avLst/>
          </a:prstGeom>
          <a:noFill/>
        </p:spPr>
        <p:txBody>
          <a:bodyPr wrap="none" rtlCol="0">
            <a:spAutoFit/>
          </a:bodyPr>
          <a:lstStyle/>
          <a:p>
            <a:r>
              <a:rPr lang="en-US" sz="1600" dirty="0"/>
              <a:t>1.0</a:t>
            </a:r>
            <a:endParaRPr lang="en-SE" sz="16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FB8680B-219F-57F5-8254-CB4183119005}"/>
                  </a:ext>
                </a:extLst>
              </p:cNvPr>
              <p:cNvSpPr txBox="1"/>
              <p:nvPr/>
            </p:nvSpPr>
            <p:spPr>
              <a:xfrm>
                <a:off x="662854" y="639592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61" name="TextBox 60">
                <a:extLst>
                  <a:ext uri="{FF2B5EF4-FFF2-40B4-BE49-F238E27FC236}">
                    <a16:creationId xmlns:a16="http://schemas.microsoft.com/office/drawing/2014/main" id="{DFB8680B-219F-57F5-8254-CB4183119005}"/>
                  </a:ext>
                </a:extLst>
              </p:cNvPr>
              <p:cNvSpPr txBox="1">
                <a:spLocks noRot="1" noChangeAspect="1" noMove="1" noResize="1" noEditPoints="1" noAdjustHandles="1" noChangeArrowheads="1" noChangeShapeType="1" noTextEdit="1"/>
              </p:cNvSpPr>
              <p:nvPr/>
            </p:nvSpPr>
            <p:spPr>
              <a:xfrm>
                <a:off x="662854" y="6395921"/>
                <a:ext cx="120283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FFAE386-2035-A3C5-0CED-3F091196C6C0}"/>
                  </a:ext>
                </a:extLst>
              </p:cNvPr>
              <p:cNvSpPr txBox="1"/>
              <p:nvPr/>
            </p:nvSpPr>
            <p:spPr>
              <a:xfrm>
                <a:off x="2330722"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62" name="TextBox 61">
                <a:extLst>
                  <a:ext uri="{FF2B5EF4-FFF2-40B4-BE49-F238E27FC236}">
                    <a16:creationId xmlns:a16="http://schemas.microsoft.com/office/drawing/2014/main" id="{2FFAE386-2035-A3C5-0CED-3F091196C6C0}"/>
                  </a:ext>
                </a:extLst>
              </p:cNvPr>
              <p:cNvSpPr txBox="1">
                <a:spLocks noRot="1" noChangeAspect="1" noMove="1" noResize="1" noEditPoints="1" noAdjustHandles="1" noChangeArrowheads="1" noChangeShapeType="1" noTextEdit="1"/>
              </p:cNvSpPr>
              <p:nvPr/>
            </p:nvSpPr>
            <p:spPr>
              <a:xfrm>
                <a:off x="2330722" y="6395921"/>
                <a:ext cx="1202829"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6C51656-1C12-5590-7924-75733A38BE6D}"/>
                  </a:ext>
                </a:extLst>
              </p:cNvPr>
              <p:cNvSpPr txBox="1"/>
              <p:nvPr/>
            </p:nvSpPr>
            <p:spPr>
              <a:xfrm>
                <a:off x="3998590"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8" name="TextBox 127">
                <a:extLst>
                  <a:ext uri="{FF2B5EF4-FFF2-40B4-BE49-F238E27FC236}">
                    <a16:creationId xmlns:a16="http://schemas.microsoft.com/office/drawing/2014/main" id="{06C51656-1C12-5590-7924-75733A38BE6D}"/>
                  </a:ext>
                </a:extLst>
              </p:cNvPr>
              <p:cNvSpPr txBox="1">
                <a:spLocks noRot="1" noChangeAspect="1" noMove="1" noResize="1" noEditPoints="1" noAdjustHandles="1" noChangeArrowheads="1" noChangeShapeType="1" noTextEdit="1"/>
              </p:cNvSpPr>
              <p:nvPr/>
            </p:nvSpPr>
            <p:spPr>
              <a:xfrm>
                <a:off x="3998590"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E8F4ECF-624F-CC1B-DC8C-191F3B097F9C}"/>
                  </a:ext>
                </a:extLst>
              </p:cNvPr>
              <p:cNvSpPr txBox="1"/>
              <p:nvPr/>
            </p:nvSpPr>
            <p:spPr>
              <a:xfrm>
                <a:off x="566645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9" name="TextBox 128">
                <a:extLst>
                  <a:ext uri="{FF2B5EF4-FFF2-40B4-BE49-F238E27FC236}">
                    <a16:creationId xmlns:a16="http://schemas.microsoft.com/office/drawing/2014/main" id="{4E8F4ECF-624F-CC1B-DC8C-191F3B097F9C}"/>
                  </a:ext>
                </a:extLst>
              </p:cNvPr>
              <p:cNvSpPr txBox="1">
                <a:spLocks noRot="1" noChangeAspect="1" noMove="1" noResize="1" noEditPoints="1" noAdjustHandles="1" noChangeArrowheads="1" noChangeShapeType="1" noTextEdit="1"/>
              </p:cNvSpPr>
              <p:nvPr/>
            </p:nvSpPr>
            <p:spPr>
              <a:xfrm>
                <a:off x="5666458"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A7CC34-5F52-270F-22F0-B065F070EC04}"/>
                  </a:ext>
                </a:extLst>
              </p:cNvPr>
              <p:cNvSpPr txBox="1"/>
              <p:nvPr/>
            </p:nvSpPr>
            <p:spPr>
              <a:xfrm>
                <a:off x="723493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30" name="TextBox 129">
                <a:extLst>
                  <a:ext uri="{FF2B5EF4-FFF2-40B4-BE49-F238E27FC236}">
                    <a16:creationId xmlns:a16="http://schemas.microsoft.com/office/drawing/2014/main" id="{D5A7CC34-5F52-270F-22F0-B065F070EC04}"/>
                  </a:ext>
                </a:extLst>
              </p:cNvPr>
              <p:cNvSpPr txBox="1">
                <a:spLocks noRot="1" noChangeAspect="1" noMove="1" noResize="1" noEditPoints="1" noAdjustHandles="1" noChangeArrowheads="1" noChangeShapeType="1" noTextEdit="1"/>
              </p:cNvSpPr>
              <p:nvPr/>
            </p:nvSpPr>
            <p:spPr>
              <a:xfrm>
                <a:off x="7234938" y="6395921"/>
                <a:ext cx="1202829" cy="307777"/>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005048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94">
            <a:extLst>
              <a:ext uri="{FF2B5EF4-FFF2-40B4-BE49-F238E27FC236}">
                <a16:creationId xmlns:a16="http://schemas.microsoft.com/office/drawing/2014/main" id="{BCF5FD63-F7AE-4B41-55CE-7C7B1A5E3BD2}"/>
              </a:ext>
            </a:extLst>
          </p:cNvPr>
          <p:cNvCxnSpPr>
            <a:cxnSpLocks/>
          </p:cNvCxnSpPr>
          <p:nvPr/>
        </p:nvCxnSpPr>
        <p:spPr bwMode="auto">
          <a:xfrm>
            <a:off x="7141835" y="623798"/>
            <a:ext cx="21516" cy="1348295"/>
          </a:xfrm>
          <a:prstGeom prst="line">
            <a:avLst/>
          </a:prstGeom>
          <a:noFill/>
          <a:ln w="12700" cap="flat" cmpd="sng" algn="ctr">
            <a:solidFill>
              <a:schemeClr val="tx1"/>
            </a:solidFill>
            <a:prstDash val="dash"/>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29</a:t>
            </a:fld>
            <a:endParaRPr lang="en-US" altLang="zh-CN" dirty="0"/>
          </a:p>
        </p:txBody>
      </p:sp>
      <p:graphicFrame>
        <p:nvGraphicFramePr>
          <p:cNvPr id="7" name="Table 6">
            <a:extLst>
              <a:ext uri="{FF2B5EF4-FFF2-40B4-BE49-F238E27FC236}">
                <a16:creationId xmlns:a16="http://schemas.microsoft.com/office/drawing/2014/main" id="{11E0EA1A-2822-4E52-9C09-B9090EAA67C7}"/>
              </a:ext>
            </a:extLst>
          </p:cNvPr>
          <p:cNvGraphicFramePr>
            <a:graphicFrameLocks/>
          </p:cNvGraphicFramePr>
          <p:nvPr/>
        </p:nvGraphicFramePr>
        <p:xfrm>
          <a:off x="652958" y="564065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67" name="Table 66">
            <a:extLst>
              <a:ext uri="{FF2B5EF4-FFF2-40B4-BE49-F238E27FC236}">
                <a16:creationId xmlns:a16="http://schemas.microsoft.com/office/drawing/2014/main" id="{DC7A7E2C-3274-626F-9F78-1D2149F47604}"/>
              </a:ext>
            </a:extLst>
          </p:cNvPr>
          <p:cNvGraphicFramePr>
            <a:graphicFrameLocks/>
          </p:cNvGraphicFramePr>
          <p:nvPr/>
        </p:nvGraphicFramePr>
        <p:xfrm>
          <a:off x="2290303" y="564065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68" name="Table 67">
            <a:extLst>
              <a:ext uri="{FF2B5EF4-FFF2-40B4-BE49-F238E27FC236}">
                <a16:creationId xmlns:a16="http://schemas.microsoft.com/office/drawing/2014/main" id="{87D3D7AB-FE38-A102-80D7-E8E7CA557F93}"/>
              </a:ext>
            </a:extLst>
          </p:cNvPr>
          <p:cNvGraphicFramePr>
            <a:graphicFrameLocks/>
          </p:cNvGraphicFramePr>
          <p:nvPr/>
        </p:nvGraphicFramePr>
        <p:xfrm>
          <a:off x="3927648" y="564065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69" name="Arrow: Right 68">
            <a:extLst>
              <a:ext uri="{FF2B5EF4-FFF2-40B4-BE49-F238E27FC236}">
                <a16:creationId xmlns:a16="http://schemas.microsoft.com/office/drawing/2014/main" id="{897873D0-4D28-FF1F-50CB-48C092CE6CDE}"/>
              </a:ext>
            </a:extLst>
          </p:cNvPr>
          <p:cNvSpPr/>
          <p:nvPr/>
        </p:nvSpPr>
        <p:spPr bwMode="auto">
          <a:xfrm>
            <a:off x="1994253" y="593320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0" name="Arrow: Right 69">
            <a:extLst>
              <a:ext uri="{FF2B5EF4-FFF2-40B4-BE49-F238E27FC236}">
                <a16:creationId xmlns:a16="http://schemas.microsoft.com/office/drawing/2014/main" id="{4EBF4E74-157E-8663-6AF1-8A664AD52FC4}"/>
              </a:ext>
            </a:extLst>
          </p:cNvPr>
          <p:cNvSpPr/>
          <p:nvPr/>
        </p:nvSpPr>
        <p:spPr bwMode="auto">
          <a:xfrm>
            <a:off x="3622178" y="593320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73" name="Table 72">
            <a:extLst>
              <a:ext uri="{FF2B5EF4-FFF2-40B4-BE49-F238E27FC236}">
                <a16:creationId xmlns:a16="http://schemas.microsoft.com/office/drawing/2014/main" id="{3FD6D632-5E5C-CF8B-693A-246CBE374E78}"/>
              </a:ext>
            </a:extLst>
          </p:cNvPr>
          <p:cNvGraphicFramePr>
            <a:graphicFrameLocks/>
          </p:cNvGraphicFramePr>
          <p:nvPr/>
        </p:nvGraphicFramePr>
        <p:xfrm>
          <a:off x="5565620" y="564065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74" name="Table 73">
            <a:extLst>
              <a:ext uri="{FF2B5EF4-FFF2-40B4-BE49-F238E27FC236}">
                <a16:creationId xmlns:a16="http://schemas.microsoft.com/office/drawing/2014/main" id="{F589E8ED-B286-0DDE-A27F-622FF22E3E77}"/>
              </a:ext>
            </a:extLst>
          </p:cNvPr>
          <p:cNvGraphicFramePr>
            <a:graphicFrameLocks/>
          </p:cNvGraphicFramePr>
          <p:nvPr/>
        </p:nvGraphicFramePr>
        <p:xfrm>
          <a:off x="7202965" y="564065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76" name="Arrow: Right 75">
            <a:extLst>
              <a:ext uri="{FF2B5EF4-FFF2-40B4-BE49-F238E27FC236}">
                <a16:creationId xmlns:a16="http://schemas.microsoft.com/office/drawing/2014/main" id="{7D52A030-02CA-CAFF-798F-7FC1ED2AA465}"/>
              </a:ext>
            </a:extLst>
          </p:cNvPr>
          <p:cNvSpPr/>
          <p:nvPr/>
        </p:nvSpPr>
        <p:spPr bwMode="auto">
          <a:xfrm>
            <a:off x="6906915" y="593320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Arrow: Right 77">
            <a:extLst>
              <a:ext uri="{FF2B5EF4-FFF2-40B4-BE49-F238E27FC236}">
                <a16:creationId xmlns:a16="http://schemas.microsoft.com/office/drawing/2014/main" id="{79355B6C-2F67-ECF8-8A00-8996BC05310F}"/>
              </a:ext>
            </a:extLst>
          </p:cNvPr>
          <p:cNvSpPr/>
          <p:nvPr/>
        </p:nvSpPr>
        <p:spPr bwMode="auto">
          <a:xfrm>
            <a:off x="5262154" y="593320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91EAABA-9E27-48BC-4638-78FA4B6022C5}"/>
                  </a:ext>
                </a:extLst>
              </p:cNvPr>
              <p:cNvSpPr txBox="1"/>
              <p:nvPr/>
            </p:nvSpPr>
            <p:spPr>
              <a:xfrm>
                <a:off x="546061" y="6453336"/>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79" name="TextBox 78">
                <a:extLst>
                  <a:ext uri="{FF2B5EF4-FFF2-40B4-BE49-F238E27FC236}">
                    <a16:creationId xmlns:a16="http://schemas.microsoft.com/office/drawing/2014/main" id="{291EAABA-9E27-48BC-4638-78FA4B6022C5}"/>
                  </a:ext>
                </a:extLst>
              </p:cNvPr>
              <p:cNvSpPr txBox="1">
                <a:spLocks noRot="1" noChangeAspect="1" noMove="1" noResize="1" noEditPoints="1" noAdjustHandles="1" noChangeArrowheads="1" noChangeShapeType="1" noTextEdit="1"/>
              </p:cNvSpPr>
              <p:nvPr/>
            </p:nvSpPr>
            <p:spPr>
              <a:xfrm>
                <a:off x="546061" y="6453336"/>
                <a:ext cx="147534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E886A42-11EB-E37F-D757-DD9F1E82AD4F}"/>
                  </a:ext>
                </a:extLst>
              </p:cNvPr>
              <p:cNvSpPr txBox="1"/>
              <p:nvPr/>
            </p:nvSpPr>
            <p:spPr>
              <a:xfrm>
                <a:off x="2189082" y="6453336"/>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80" name="TextBox 79">
                <a:extLst>
                  <a:ext uri="{FF2B5EF4-FFF2-40B4-BE49-F238E27FC236}">
                    <a16:creationId xmlns:a16="http://schemas.microsoft.com/office/drawing/2014/main" id="{6E886A42-11EB-E37F-D757-DD9F1E82AD4F}"/>
                  </a:ext>
                </a:extLst>
              </p:cNvPr>
              <p:cNvSpPr txBox="1">
                <a:spLocks noRot="1" noChangeAspect="1" noMove="1" noResize="1" noEditPoints="1" noAdjustHandles="1" noChangeArrowheads="1" noChangeShapeType="1" noTextEdit="1"/>
              </p:cNvSpPr>
              <p:nvPr/>
            </p:nvSpPr>
            <p:spPr>
              <a:xfrm>
                <a:off x="2189082" y="6453336"/>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171B468-A01C-ABE9-7E1C-BC530C0952D5}"/>
                  </a:ext>
                </a:extLst>
              </p:cNvPr>
              <p:cNvSpPr txBox="1"/>
              <p:nvPr/>
            </p:nvSpPr>
            <p:spPr>
              <a:xfrm>
                <a:off x="3832103" y="6453336"/>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81" name="TextBox 80">
                <a:extLst>
                  <a:ext uri="{FF2B5EF4-FFF2-40B4-BE49-F238E27FC236}">
                    <a16:creationId xmlns:a16="http://schemas.microsoft.com/office/drawing/2014/main" id="{4171B468-A01C-ABE9-7E1C-BC530C0952D5}"/>
                  </a:ext>
                </a:extLst>
              </p:cNvPr>
              <p:cNvSpPr txBox="1">
                <a:spLocks noRot="1" noChangeAspect="1" noMove="1" noResize="1" noEditPoints="1" noAdjustHandles="1" noChangeArrowheads="1" noChangeShapeType="1" noTextEdit="1"/>
              </p:cNvSpPr>
              <p:nvPr/>
            </p:nvSpPr>
            <p:spPr>
              <a:xfrm>
                <a:off x="3832103" y="6453336"/>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7444F24-69C2-9A0E-C0C4-B2C1889D883F}"/>
                  </a:ext>
                </a:extLst>
              </p:cNvPr>
              <p:cNvSpPr txBox="1"/>
              <p:nvPr/>
            </p:nvSpPr>
            <p:spPr>
              <a:xfrm>
                <a:off x="5475124" y="6453336"/>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82" name="TextBox 81">
                <a:extLst>
                  <a:ext uri="{FF2B5EF4-FFF2-40B4-BE49-F238E27FC236}">
                    <a16:creationId xmlns:a16="http://schemas.microsoft.com/office/drawing/2014/main" id="{A7444F24-69C2-9A0E-C0C4-B2C1889D883F}"/>
                  </a:ext>
                </a:extLst>
              </p:cNvPr>
              <p:cNvSpPr txBox="1">
                <a:spLocks noRot="1" noChangeAspect="1" noMove="1" noResize="1" noEditPoints="1" noAdjustHandles="1" noChangeArrowheads="1" noChangeShapeType="1" noTextEdit="1"/>
              </p:cNvSpPr>
              <p:nvPr/>
            </p:nvSpPr>
            <p:spPr>
              <a:xfrm>
                <a:off x="5475124" y="6453336"/>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18731D49-0C24-984C-6E3D-9202E3BF1423}"/>
                  </a:ext>
                </a:extLst>
              </p:cNvPr>
              <p:cNvSpPr txBox="1"/>
              <p:nvPr/>
            </p:nvSpPr>
            <p:spPr>
              <a:xfrm>
                <a:off x="7118145" y="6453336"/>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83" name="TextBox 82">
                <a:extLst>
                  <a:ext uri="{FF2B5EF4-FFF2-40B4-BE49-F238E27FC236}">
                    <a16:creationId xmlns:a16="http://schemas.microsoft.com/office/drawing/2014/main" id="{18731D49-0C24-984C-6E3D-9202E3BF1423}"/>
                  </a:ext>
                </a:extLst>
              </p:cNvPr>
              <p:cNvSpPr txBox="1">
                <a:spLocks noRot="1" noChangeAspect="1" noMove="1" noResize="1" noEditPoints="1" noAdjustHandles="1" noChangeArrowheads="1" noChangeShapeType="1" noTextEdit="1"/>
              </p:cNvSpPr>
              <p:nvPr/>
            </p:nvSpPr>
            <p:spPr>
              <a:xfrm>
                <a:off x="7118145" y="6453336"/>
                <a:ext cx="1375953"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8" y="0"/>
                <a:ext cx="3408386" cy="2395792"/>
              </a:xfrm>
            </p:spPr>
            <p:txBody>
              <a:bodyPr/>
              <a:lstStyle/>
              <a:p>
                <a:r>
                  <a:rPr lang="en-US" sz="1600" dirty="0"/>
                  <a:t>Prediction confidence scores for Dog class: </a:t>
                </a:r>
              </a:p>
              <a:p>
                <a:r>
                  <a:rPr lang="en-US" sz="1600" dirty="0"/>
                  <a:t>(</a:t>
                </a:r>
                <a:r>
                  <a:rPr lang="en-US" sz="1600" dirty="0">
                    <a:solidFill>
                      <a:srgbClr val="00B050"/>
                    </a:solidFill>
                  </a:rPr>
                  <a:t>.99, .95, </a:t>
                </a:r>
                <a:r>
                  <a:rPr lang="en-US" sz="1600" dirty="0">
                    <a:solidFill>
                      <a:srgbClr val="C00000"/>
                    </a:solidFill>
                  </a:rPr>
                  <a:t>.9, .5, </a:t>
                </a:r>
                <a:r>
                  <a:rPr lang="en-US" sz="1600" dirty="0">
                    <a:solidFill>
                      <a:srgbClr val="00B050"/>
                    </a:solidFill>
                  </a:rPr>
                  <a:t>.1</a:t>
                </a:r>
                <a:r>
                  <a:rPr lang="en-US" sz="1600" dirty="0"/>
                  <a:t>)</a:t>
                </a:r>
              </a:p>
              <a:p>
                <a:r>
                  <a:rPr lang="en-US" sz="1600" dirty="0">
                    <a:solidFill>
                      <a:srgbClr val="00B050"/>
                    </a:solidFill>
                  </a:rPr>
                  <a:t>Green</a:t>
                </a:r>
                <a:r>
                  <a:rPr lang="en-US" sz="1600" dirty="0"/>
                  <a:t> indicates positive items (match a GT box w. </a:t>
                </a:r>
                <a:r>
                  <a:rPr lang="en-US" sz="1600" dirty="0" err="1"/>
                  <a:t>IoU</a:t>
                </a:r>
                <a14:m>
                  <m:oMath xmlns:m="http://schemas.openxmlformats.org/officeDocument/2006/math">
                    <m:r>
                      <a:rPr lang="en-US" sz="1600" b="0" i="1" smtClean="0">
                        <a:latin typeface="Cambria Math" panose="02040503050406030204" pitchFamily="18" charset="0"/>
                      </a:rPr>
                      <m:t>≥.5</m:t>
                    </m:r>
                  </m:oMath>
                </a14:m>
                <a:r>
                  <a:rPr lang="en-US" sz="1600" dirty="0"/>
                  <a:t>) </a:t>
                </a:r>
              </a:p>
              <a:p>
                <a:r>
                  <a:rPr lang="en-US" sz="1600" dirty="0">
                    <a:solidFill>
                      <a:srgbClr val="FF0000"/>
                    </a:solidFill>
                  </a:rPr>
                  <a:t>Red</a:t>
                </a:r>
                <a:r>
                  <a:rPr lang="en-US" sz="1600" dirty="0"/>
                  <a:t> indicates negative items (no match a GT box w. </a:t>
                </a:r>
                <a:r>
                  <a:rPr lang="en-US" sz="1600" dirty="0" err="1"/>
                  <a:t>IoU</a:t>
                </a:r>
                <a14:m>
                  <m:oMath xmlns:m="http://schemas.openxmlformats.org/officeDocument/2006/math">
                    <m:r>
                      <a:rPr lang="en-US" sz="1600" b="0" i="1" smtClean="0">
                        <a:latin typeface="Cambria Math" panose="02040503050406030204" pitchFamily="18" charset="0"/>
                      </a:rPr>
                      <m:t>≥.5</m:t>
                    </m:r>
                  </m:oMath>
                </a14:m>
                <a:r>
                  <a:rPr lang="en-US" sz="1600" dirty="0"/>
                  <a:t>)</a:t>
                </a:r>
                <a:endParaRPr lang="en-SE" sz="16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8" y="0"/>
                <a:ext cx="3408386" cy="2395792"/>
              </a:xfrm>
              <a:blipFill>
                <a:blip r:embed="rId8"/>
                <a:stretch>
                  <a:fillRect l="-714" t="-763"/>
                </a:stretch>
              </a:blipFill>
            </p:spPr>
            <p:txBody>
              <a:bodyPr/>
              <a:lstStyle/>
              <a:p>
                <a:r>
                  <a:rPr lang="en-SE">
                    <a:noFill/>
                  </a:rPr>
                  <a:t> </a:t>
                </a:r>
              </a:p>
            </p:txBody>
          </p:sp>
        </mc:Fallback>
      </mc:AlternateContent>
      <p:grpSp>
        <p:nvGrpSpPr>
          <p:cNvPr id="59" name="Group 58">
            <a:extLst>
              <a:ext uri="{FF2B5EF4-FFF2-40B4-BE49-F238E27FC236}">
                <a16:creationId xmlns:a16="http://schemas.microsoft.com/office/drawing/2014/main" id="{956EDA90-87AA-B25C-298A-4F65D8C540D8}"/>
              </a:ext>
            </a:extLst>
          </p:cNvPr>
          <p:cNvGrpSpPr/>
          <p:nvPr/>
        </p:nvGrpSpPr>
        <p:grpSpPr>
          <a:xfrm>
            <a:off x="2687251" y="3501008"/>
            <a:ext cx="2100773" cy="2043223"/>
            <a:chOff x="1122051" y="3222387"/>
            <a:chExt cx="2100773" cy="2043223"/>
          </a:xfrm>
        </p:grpSpPr>
        <p:sp>
          <p:nvSpPr>
            <p:cNvPr id="15" name="Rectangle 14">
              <a:extLst>
                <a:ext uri="{FF2B5EF4-FFF2-40B4-BE49-F238E27FC236}">
                  <a16:creationId xmlns:a16="http://schemas.microsoft.com/office/drawing/2014/main" id="{DAA69F55-1FD6-4A9F-93B1-CEEC5FB955E8}"/>
                </a:ext>
              </a:extLst>
            </p:cNvPr>
            <p:cNvSpPr/>
            <p:nvPr/>
          </p:nvSpPr>
          <p:spPr bwMode="auto">
            <a:xfrm>
              <a:off x="1539746" y="3371237"/>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C1418972-6358-4BC3-BE84-28A685E09419}"/>
                </a:ext>
              </a:extLst>
            </p:cNvPr>
            <p:cNvSpPr txBox="1"/>
            <p:nvPr/>
          </p:nvSpPr>
          <p:spPr>
            <a:xfrm>
              <a:off x="1910935" y="4927056"/>
              <a:ext cx="752129" cy="338554"/>
            </a:xfrm>
            <a:prstGeom prst="rect">
              <a:avLst/>
            </a:prstGeom>
            <a:noFill/>
          </p:spPr>
          <p:txBody>
            <a:bodyPr wrap="none" rtlCol="0">
              <a:spAutoFit/>
            </a:bodyPr>
            <a:lstStyle/>
            <a:p>
              <a:r>
                <a:rPr lang="en-US" sz="1600" dirty="0"/>
                <a:t>Recall</a:t>
              </a:r>
              <a:endParaRPr lang="en-SE" sz="1600" dirty="0"/>
            </a:p>
          </p:txBody>
        </p:sp>
        <p:sp>
          <p:nvSpPr>
            <p:cNvPr id="17" name="TextBox 16">
              <a:extLst>
                <a:ext uri="{FF2B5EF4-FFF2-40B4-BE49-F238E27FC236}">
                  <a16:creationId xmlns:a16="http://schemas.microsoft.com/office/drawing/2014/main" id="{CE6DC5A9-11DD-4F42-B482-72F525EA7522}"/>
                </a:ext>
              </a:extLst>
            </p:cNvPr>
            <p:cNvSpPr txBox="1"/>
            <p:nvPr/>
          </p:nvSpPr>
          <p:spPr>
            <a:xfrm rot="16200000">
              <a:off x="848589" y="4060664"/>
              <a:ext cx="1026243" cy="338554"/>
            </a:xfrm>
            <a:prstGeom prst="rect">
              <a:avLst/>
            </a:prstGeom>
            <a:noFill/>
          </p:spPr>
          <p:txBody>
            <a:bodyPr wrap="none" rtlCol="0">
              <a:spAutoFit/>
            </a:bodyPr>
            <a:lstStyle/>
            <a:p>
              <a:r>
                <a:rPr lang="en-US" sz="1600" dirty="0"/>
                <a:t>Precision</a:t>
              </a:r>
              <a:endParaRPr lang="en-SE" sz="1600" dirty="0"/>
            </a:p>
          </p:txBody>
        </p:sp>
        <p:sp>
          <p:nvSpPr>
            <p:cNvPr id="12" name="Oval 11">
              <a:extLst>
                <a:ext uri="{FF2B5EF4-FFF2-40B4-BE49-F238E27FC236}">
                  <a16:creationId xmlns:a16="http://schemas.microsoft.com/office/drawing/2014/main" id="{363EE887-C5E0-0931-D0C5-39E0878421B7}"/>
                </a:ext>
              </a:extLst>
            </p:cNvPr>
            <p:cNvSpPr/>
            <p:nvPr/>
          </p:nvSpPr>
          <p:spPr bwMode="auto">
            <a:xfrm>
              <a:off x="1959067" y="332477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1" name="Oval 20">
              <a:extLst>
                <a:ext uri="{FF2B5EF4-FFF2-40B4-BE49-F238E27FC236}">
                  <a16:creationId xmlns:a16="http://schemas.microsoft.com/office/drawing/2014/main" id="{578BD129-AA9C-441F-8A41-F2DE1B01CBD9}"/>
                </a:ext>
              </a:extLst>
            </p:cNvPr>
            <p:cNvSpPr/>
            <p:nvPr/>
          </p:nvSpPr>
          <p:spPr bwMode="auto">
            <a:xfrm>
              <a:off x="2437442" y="332477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TextBox 64">
              <a:extLst>
                <a:ext uri="{FF2B5EF4-FFF2-40B4-BE49-F238E27FC236}">
                  <a16:creationId xmlns:a16="http://schemas.microsoft.com/office/drawing/2014/main" id="{FC44D8DA-71DB-150E-B19C-915886ECAC01}"/>
                </a:ext>
              </a:extLst>
            </p:cNvPr>
            <p:cNvSpPr txBox="1"/>
            <p:nvPr/>
          </p:nvSpPr>
          <p:spPr>
            <a:xfrm>
              <a:off x="2752824" y="4927056"/>
              <a:ext cx="470000" cy="338554"/>
            </a:xfrm>
            <a:prstGeom prst="rect">
              <a:avLst/>
            </a:prstGeom>
            <a:noFill/>
          </p:spPr>
          <p:txBody>
            <a:bodyPr wrap="none" rtlCol="0">
              <a:spAutoFit/>
            </a:bodyPr>
            <a:lstStyle/>
            <a:p>
              <a:r>
                <a:rPr lang="en-US" sz="1600" dirty="0"/>
                <a:t>1.0</a:t>
              </a:r>
              <a:endParaRPr lang="en-SE" sz="1600" dirty="0"/>
            </a:p>
          </p:txBody>
        </p:sp>
        <p:sp>
          <p:nvSpPr>
            <p:cNvPr id="66" name="TextBox 65">
              <a:extLst>
                <a:ext uri="{FF2B5EF4-FFF2-40B4-BE49-F238E27FC236}">
                  <a16:creationId xmlns:a16="http://schemas.microsoft.com/office/drawing/2014/main" id="{CD9B728F-8143-34A5-D0F1-5BD1FCEDE20C}"/>
                </a:ext>
              </a:extLst>
            </p:cNvPr>
            <p:cNvSpPr txBox="1"/>
            <p:nvPr/>
          </p:nvSpPr>
          <p:spPr>
            <a:xfrm>
              <a:off x="1122051" y="3222387"/>
              <a:ext cx="470000" cy="338554"/>
            </a:xfrm>
            <a:prstGeom prst="rect">
              <a:avLst/>
            </a:prstGeom>
            <a:noFill/>
          </p:spPr>
          <p:txBody>
            <a:bodyPr wrap="none" rtlCol="0">
              <a:spAutoFit/>
            </a:bodyPr>
            <a:lstStyle/>
            <a:p>
              <a:r>
                <a:rPr lang="en-US" sz="1600" dirty="0"/>
                <a:t>1.0</a:t>
              </a:r>
              <a:endParaRPr lang="en-SE" sz="1600" dirty="0"/>
            </a:p>
          </p:txBody>
        </p:sp>
        <p:sp>
          <p:nvSpPr>
            <p:cNvPr id="71" name="Oval 70">
              <a:extLst>
                <a:ext uri="{FF2B5EF4-FFF2-40B4-BE49-F238E27FC236}">
                  <a16:creationId xmlns:a16="http://schemas.microsoft.com/office/drawing/2014/main" id="{840DCCF0-91ED-21E3-982F-4D465DF8998D}"/>
                </a:ext>
              </a:extLst>
            </p:cNvPr>
            <p:cNvSpPr/>
            <p:nvPr/>
          </p:nvSpPr>
          <p:spPr bwMode="auto">
            <a:xfrm>
              <a:off x="2940268" y="373570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2" name="Oval 71">
              <a:extLst>
                <a:ext uri="{FF2B5EF4-FFF2-40B4-BE49-F238E27FC236}">
                  <a16:creationId xmlns:a16="http://schemas.microsoft.com/office/drawing/2014/main" id="{34AD4863-F371-F794-6857-FC03035164F1}"/>
                </a:ext>
              </a:extLst>
            </p:cNvPr>
            <p:cNvSpPr/>
            <p:nvPr/>
          </p:nvSpPr>
          <p:spPr bwMode="auto">
            <a:xfrm>
              <a:off x="2932331" y="398776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4671E1D7-E1F7-482F-35AD-F5FE9DCC95B0}"/>
                </a:ext>
              </a:extLst>
            </p:cNvPr>
            <p:cNvSpPr/>
            <p:nvPr/>
          </p:nvSpPr>
          <p:spPr bwMode="auto">
            <a:xfrm>
              <a:off x="2915816" y="33172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13"/>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3131840"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p:grpSp>
        <p:nvGrpSpPr>
          <p:cNvPr id="114" name="Group 113">
            <a:extLst>
              <a:ext uri="{FF2B5EF4-FFF2-40B4-BE49-F238E27FC236}">
                <a16:creationId xmlns:a16="http://schemas.microsoft.com/office/drawing/2014/main" id="{12C3F430-7660-8260-1E56-B4B4E27B44FC}"/>
              </a:ext>
            </a:extLst>
          </p:cNvPr>
          <p:cNvGrpSpPr/>
          <p:nvPr/>
        </p:nvGrpSpPr>
        <p:grpSpPr>
          <a:xfrm>
            <a:off x="4572001" y="548746"/>
            <a:ext cx="4669691" cy="4945527"/>
            <a:chOff x="4861509" y="1246573"/>
            <a:chExt cx="3876830" cy="4066501"/>
          </a:xfrm>
        </p:grpSpPr>
        <p:sp>
          <p:nvSpPr>
            <p:cNvPr id="77" name="Freeform: Shape 76">
              <a:extLst>
                <a:ext uri="{FF2B5EF4-FFF2-40B4-BE49-F238E27FC236}">
                  <a16:creationId xmlns:a16="http://schemas.microsoft.com/office/drawing/2014/main" id="{0DF391CA-B95C-91E7-8323-A92CCAF0FC63}"/>
                </a:ext>
              </a:extLst>
            </p:cNvPr>
            <p:cNvSpPr/>
            <p:nvPr/>
          </p:nvSpPr>
          <p:spPr bwMode="auto">
            <a:xfrm>
              <a:off x="5005109" y="3849290"/>
              <a:ext cx="2113496" cy="1252401"/>
            </a:xfrm>
            <a:custGeom>
              <a:avLst/>
              <a:gdLst>
                <a:gd name="connsiteX0" fmla="*/ 0 w 5429250"/>
                <a:gd name="connsiteY0" fmla="*/ 2318657 h 2326822"/>
                <a:gd name="connsiteX1" fmla="*/ 1714500 w 5429250"/>
                <a:gd name="connsiteY1" fmla="*/ 1706336 h 2326822"/>
                <a:gd name="connsiteX2" fmla="*/ 2726871 w 5429250"/>
                <a:gd name="connsiteY2" fmla="*/ 0 h 2326822"/>
                <a:gd name="connsiteX3" fmla="*/ 3714750 w 5429250"/>
                <a:gd name="connsiteY3" fmla="*/ 1706336 h 2326822"/>
                <a:gd name="connsiteX4" fmla="*/ 5429250 w 5429250"/>
                <a:gd name="connsiteY4" fmla="*/ 2326822 h 2326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0" h="2326822">
                  <a:moveTo>
                    <a:pt x="0" y="2318657"/>
                  </a:moveTo>
                  <a:cubicBezTo>
                    <a:pt x="630011" y="2205718"/>
                    <a:pt x="1260022" y="2092779"/>
                    <a:pt x="1714500" y="1706336"/>
                  </a:cubicBezTo>
                  <a:cubicBezTo>
                    <a:pt x="2168979" y="1319893"/>
                    <a:pt x="2393496" y="0"/>
                    <a:pt x="2726871" y="0"/>
                  </a:cubicBezTo>
                  <a:cubicBezTo>
                    <a:pt x="3060246" y="0"/>
                    <a:pt x="3264354" y="1318532"/>
                    <a:pt x="3714750" y="1706336"/>
                  </a:cubicBezTo>
                  <a:cubicBezTo>
                    <a:pt x="4165147" y="2094140"/>
                    <a:pt x="4797198" y="2210481"/>
                    <a:pt x="5429250" y="232682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sp>
          <p:nvSpPr>
            <p:cNvPr id="84" name="Freeform: Shape 83">
              <a:extLst>
                <a:ext uri="{FF2B5EF4-FFF2-40B4-BE49-F238E27FC236}">
                  <a16:creationId xmlns:a16="http://schemas.microsoft.com/office/drawing/2014/main" id="{577C9C83-AD44-7C75-01FA-C7B0AE6112CE}"/>
                </a:ext>
              </a:extLst>
            </p:cNvPr>
            <p:cNvSpPr/>
            <p:nvPr/>
          </p:nvSpPr>
          <p:spPr bwMode="auto">
            <a:xfrm>
              <a:off x="7157949" y="3603135"/>
              <a:ext cx="912044" cy="1510370"/>
            </a:xfrm>
            <a:custGeom>
              <a:avLst/>
              <a:gdLst>
                <a:gd name="connsiteX0" fmla="*/ 0 w 2841172"/>
                <a:gd name="connsiteY0" fmla="*/ 2351332 h 2351332"/>
                <a:gd name="connsiteX1" fmla="*/ 1069522 w 2841172"/>
                <a:gd name="connsiteY1" fmla="*/ 1624710 h 2351332"/>
                <a:gd name="connsiteX2" fmla="*/ 1445079 w 2841172"/>
                <a:gd name="connsiteY2" fmla="*/ 17 h 2351332"/>
                <a:gd name="connsiteX3" fmla="*/ 1869622 w 2841172"/>
                <a:gd name="connsiteY3" fmla="*/ 1657367 h 2351332"/>
                <a:gd name="connsiteX4" fmla="*/ 2841172 w 2841172"/>
                <a:gd name="connsiteY4" fmla="*/ 2351332 h 235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172" h="2351332">
                  <a:moveTo>
                    <a:pt x="0" y="2351332"/>
                  </a:moveTo>
                  <a:cubicBezTo>
                    <a:pt x="414338" y="2183964"/>
                    <a:pt x="828676" y="2016596"/>
                    <a:pt x="1069522" y="1624710"/>
                  </a:cubicBezTo>
                  <a:cubicBezTo>
                    <a:pt x="1310368" y="1232824"/>
                    <a:pt x="1311729" y="-5426"/>
                    <a:pt x="1445079" y="17"/>
                  </a:cubicBezTo>
                  <a:cubicBezTo>
                    <a:pt x="1578429" y="5460"/>
                    <a:pt x="1636940" y="1265481"/>
                    <a:pt x="1869622" y="1657367"/>
                  </a:cubicBezTo>
                  <a:cubicBezTo>
                    <a:pt x="2102304" y="2049253"/>
                    <a:pt x="2471738" y="2200292"/>
                    <a:pt x="2841172" y="235133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400" b="0" i="0" u="none" strike="noStrike" cap="none" normalizeH="0" baseline="0">
                <a:ln>
                  <a:noFill/>
                </a:ln>
                <a:solidFill>
                  <a:schemeClr val="tx1"/>
                </a:solidFill>
                <a:effectLst/>
                <a:latin typeface="Arial" charset="0"/>
              </a:endParaRPr>
            </a:p>
          </p:txBody>
        </p:sp>
        <p:cxnSp>
          <p:nvCxnSpPr>
            <p:cNvPr id="85" name="Straight Arrow Connector 84">
              <a:extLst>
                <a:ext uri="{FF2B5EF4-FFF2-40B4-BE49-F238E27FC236}">
                  <a16:creationId xmlns:a16="http://schemas.microsoft.com/office/drawing/2014/main" id="{44D0D6C4-9C70-67AE-E5F9-3EE6EFA15B00}"/>
                </a:ext>
              </a:extLst>
            </p:cNvPr>
            <p:cNvCxnSpPr>
              <a:cxnSpLocks/>
            </p:cNvCxnSpPr>
            <p:nvPr/>
          </p:nvCxnSpPr>
          <p:spPr bwMode="auto">
            <a:xfrm flipV="1">
              <a:off x="5005109" y="5108910"/>
              <a:ext cx="3295073" cy="4594"/>
            </a:xfrm>
            <a:prstGeom prst="straightConnector1">
              <a:avLst/>
            </a:prstGeom>
            <a:no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5BB43B91-01A9-C46F-D02D-C033CE8058E7}"/>
                    </a:ext>
                  </a:extLst>
                </p:cNvPr>
                <p:cNvSpPr txBox="1"/>
                <p:nvPr/>
              </p:nvSpPr>
              <p:spPr>
                <a:xfrm>
                  <a:off x="7678691" y="4014217"/>
                  <a:ext cx="1059648" cy="531451"/>
                </a:xfrm>
                <a:prstGeom prst="rect">
                  <a:avLst/>
                </a:prstGeom>
                <a:noFill/>
              </p:spPr>
              <p:txBody>
                <a:bodyPr wrap="square">
                  <a:spAutoFit/>
                </a:bodyPr>
                <a:lstStyle/>
                <a:p>
                  <a:r>
                    <a:rPr lang="en-US" sz="1200" dirty="0"/>
                    <a:t>Positive items (match a GT box w. </a:t>
                  </a:r>
                  <a:r>
                    <a:rPr lang="en-US" sz="1200" dirty="0" err="1"/>
                    <a:t>IoU</a:t>
                  </a:r>
                  <a14:m>
                    <m:oMath xmlns:m="http://schemas.openxmlformats.org/officeDocument/2006/math">
                      <m:r>
                        <a:rPr lang="en-US" sz="1200" b="0" i="1" smtClean="0">
                          <a:latin typeface="Cambria Math" panose="02040503050406030204" pitchFamily="18" charset="0"/>
                        </a:rPr>
                        <m:t>≥.5</m:t>
                      </m:r>
                    </m:oMath>
                  </a14:m>
                  <a:r>
                    <a:rPr lang="en-US" sz="1200" dirty="0"/>
                    <a:t>)</a:t>
                  </a:r>
                  <a:endParaRPr lang="en-SE" sz="1200" dirty="0"/>
                </a:p>
              </p:txBody>
            </p:sp>
          </mc:Choice>
          <mc:Fallback xmlns="">
            <p:sp>
              <p:nvSpPr>
                <p:cNvPr id="87" name="TextBox 86">
                  <a:extLst>
                    <a:ext uri="{FF2B5EF4-FFF2-40B4-BE49-F238E27FC236}">
                      <a16:creationId xmlns:a16="http://schemas.microsoft.com/office/drawing/2014/main" id="{5BB43B91-01A9-C46F-D02D-C033CE8058E7}"/>
                    </a:ext>
                  </a:extLst>
                </p:cNvPr>
                <p:cNvSpPr txBox="1">
                  <a:spLocks noRot="1" noChangeAspect="1" noMove="1" noResize="1" noEditPoints="1" noAdjustHandles="1" noChangeArrowheads="1" noChangeShapeType="1" noTextEdit="1"/>
                </p:cNvSpPr>
                <p:nvPr/>
              </p:nvSpPr>
              <p:spPr>
                <a:xfrm>
                  <a:off x="7678691" y="4014217"/>
                  <a:ext cx="1059648" cy="531451"/>
                </a:xfrm>
                <a:prstGeom prst="rect">
                  <a:avLst/>
                </a:prstGeom>
                <a:blipFill>
                  <a:blip r:embed="rId14"/>
                  <a:stretch>
                    <a:fillRect l="-478" t="-943" b="-566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068DA49-D828-69AF-E6D6-80389B412508}"/>
                    </a:ext>
                  </a:extLst>
                </p:cNvPr>
                <p:cNvSpPr txBox="1"/>
                <p:nvPr/>
              </p:nvSpPr>
              <p:spPr>
                <a:xfrm>
                  <a:off x="4861509" y="4014217"/>
                  <a:ext cx="1092593" cy="531451"/>
                </a:xfrm>
                <a:prstGeom prst="rect">
                  <a:avLst/>
                </a:prstGeom>
                <a:noFill/>
              </p:spPr>
              <p:txBody>
                <a:bodyPr wrap="square">
                  <a:spAutoFit/>
                </a:bodyPr>
                <a:lstStyle/>
                <a:p>
                  <a:r>
                    <a:rPr lang="en-US" sz="1200" dirty="0"/>
                    <a:t>Negative items (no match a GT box w. </a:t>
                  </a:r>
                  <a:r>
                    <a:rPr lang="en-US" sz="1200" dirty="0" err="1"/>
                    <a:t>IoU</a:t>
                  </a:r>
                  <a14:m>
                    <m:oMath xmlns:m="http://schemas.openxmlformats.org/officeDocument/2006/math">
                      <m:r>
                        <a:rPr lang="en-US" sz="1200" i="1">
                          <a:latin typeface="Cambria Math" panose="02040503050406030204" pitchFamily="18" charset="0"/>
                        </a:rPr>
                        <m:t>≥.5</m:t>
                      </m:r>
                    </m:oMath>
                  </a14:m>
                  <a:r>
                    <a:rPr lang="en-US" sz="1200" dirty="0"/>
                    <a:t>)</a:t>
                  </a:r>
                  <a:endParaRPr lang="en-SE" sz="1200" dirty="0"/>
                </a:p>
              </p:txBody>
            </p:sp>
          </mc:Choice>
          <mc:Fallback xmlns="">
            <p:sp>
              <p:nvSpPr>
                <p:cNvPr id="90" name="TextBox 89">
                  <a:extLst>
                    <a:ext uri="{FF2B5EF4-FFF2-40B4-BE49-F238E27FC236}">
                      <a16:creationId xmlns:a16="http://schemas.microsoft.com/office/drawing/2014/main" id="{2068DA49-D828-69AF-E6D6-80389B412508}"/>
                    </a:ext>
                  </a:extLst>
                </p:cNvPr>
                <p:cNvSpPr txBox="1">
                  <a:spLocks noRot="1" noChangeAspect="1" noMove="1" noResize="1" noEditPoints="1" noAdjustHandles="1" noChangeArrowheads="1" noChangeShapeType="1" noTextEdit="1"/>
                </p:cNvSpPr>
                <p:nvPr/>
              </p:nvSpPr>
              <p:spPr>
                <a:xfrm>
                  <a:off x="4861509" y="4014217"/>
                  <a:ext cx="1092593" cy="531451"/>
                </a:xfrm>
                <a:prstGeom prst="rect">
                  <a:avLst/>
                </a:prstGeom>
                <a:blipFill>
                  <a:blip r:embed="rId15"/>
                  <a:stretch>
                    <a:fillRect t="-943" b="-5660"/>
                  </a:stretch>
                </a:blipFill>
              </p:spPr>
              <p:txBody>
                <a:bodyPr/>
                <a:lstStyle/>
                <a:p>
                  <a:r>
                    <a:rPr lang="en-SE">
                      <a:noFill/>
                    </a:rPr>
                    <a:t> </a:t>
                  </a:r>
                </a:p>
              </p:txBody>
            </p:sp>
          </mc:Fallback>
        </mc:AlternateContent>
        <p:sp>
          <p:nvSpPr>
            <p:cNvPr id="91" name="TextBox 90">
              <a:extLst>
                <a:ext uri="{FF2B5EF4-FFF2-40B4-BE49-F238E27FC236}">
                  <a16:creationId xmlns:a16="http://schemas.microsoft.com/office/drawing/2014/main" id="{8B80D98A-2745-AFF0-8434-D2A9E73CD559}"/>
                </a:ext>
              </a:extLst>
            </p:cNvPr>
            <p:cNvSpPr txBox="1"/>
            <p:nvPr/>
          </p:nvSpPr>
          <p:spPr>
            <a:xfrm>
              <a:off x="8041514" y="5085309"/>
              <a:ext cx="486020" cy="227765"/>
            </a:xfrm>
            <a:prstGeom prst="rect">
              <a:avLst/>
            </a:prstGeom>
            <a:noFill/>
          </p:spPr>
          <p:txBody>
            <a:bodyPr wrap="square" rtlCol="0">
              <a:spAutoFit/>
            </a:bodyPr>
            <a:lstStyle/>
            <a:p>
              <a:r>
                <a:rPr lang="en-US" sz="1200" dirty="0"/>
                <a:t>Score</a:t>
              </a:r>
              <a:endParaRPr lang="en-SE" sz="1200" dirty="0"/>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415EE1-F46B-E4FE-54A2-318F2F86A743}"/>
                    </a:ext>
                  </a:extLst>
                </p:cNvPr>
                <p:cNvSpPr txBox="1"/>
                <p:nvPr/>
              </p:nvSpPr>
              <p:spPr>
                <a:xfrm>
                  <a:off x="7251610" y="1246573"/>
                  <a:ext cx="1059648" cy="531451"/>
                </a:xfrm>
                <a:prstGeom prst="rect">
                  <a:avLst/>
                </a:prstGeom>
                <a:noFill/>
              </p:spPr>
              <p:txBody>
                <a:bodyPr wrap="square">
                  <a:spAutoFit/>
                </a:bodyPr>
                <a:lstStyle/>
                <a:p>
                  <a:r>
                    <a:rPr lang="en-US" sz="1200" dirty="0"/>
                    <a:t>Positive items (match a GT box w. </a:t>
                  </a:r>
                  <a:r>
                    <a:rPr lang="en-US" sz="1200" dirty="0" err="1"/>
                    <a:t>IoU</a:t>
                  </a:r>
                  <a14:m>
                    <m:oMath xmlns:m="http://schemas.openxmlformats.org/officeDocument/2006/math">
                      <m:r>
                        <a:rPr lang="en-US" sz="1200" b="0" i="1" smtClean="0">
                          <a:latin typeface="Cambria Math" panose="02040503050406030204" pitchFamily="18" charset="0"/>
                        </a:rPr>
                        <m:t>≥.5</m:t>
                      </m:r>
                    </m:oMath>
                  </a14:m>
                  <a:r>
                    <a:rPr lang="en-US" sz="1200" dirty="0"/>
                    <a:t>)</a:t>
                  </a:r>
                  <a:endParaRPr lang="en-SE" sz="1200" dirty="0"/>
                </a:p>
              </p:txBody>
            </p:sp>
          </mc:Choice>
          <mc:Fallback xmlns="">
            <p:sp>
              <p:nvSpPr>
                <p:cNvPr id="117" name="TextBox 116">
                  <a:extLst>
                    <a:ext uri="{FF2B5EF4-FFF2-40B4-BE49-F238E27FC236}">
                      <a16:creationId xmlns:a16="http://schemas.microsoft.com/office/drawing/2014/main" id="{9E415EE1-F46B-E4FE-54A2-318F2F86A743}"/>
                    </a:ext>
                  </a:extLst>
                </p:cNvPr>
                <p:cNvSpPr txBox="1">
                  <a:spLocks noRot="1" noChangeAspect="1" noMove="1" noResize="1" noEditPoints="1" noAdjustHandles="1" noChangeArrowheads="1" noChangeShapeType="1" noTextEdit="1"/>
                </p:cNvSpPr>
                <p:nvPr/>
              </p:nvSpPr>
              <p:spPr>
                <a:xfrm>
                  <a:off x="7251610" y="1246573"/>
                  <a:ext cx="1059648" cy="531451"/>
                </a:xfrm>
                <a:prstGeom prst="rect">
                  <a:avLst/>
                </a:prstGeom>
                <a:blipFill>
                  <a:blip r:embed="rId16"/>
                  <a:stretch>
                    <a:fillRect t="-943" b="-566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037F7EAD-D9D5-2D94-7B9E-66174ED8EB9D}"/>
                    </a:ext>
                  </a:extLst>
                </p:cNvPr>
                <p:cNvSpPr txBox="1"/>
                <p:nvPr/>
              </p:nvSpPr>
              <p:spPr>
                <a:xfrm>
                  <a:off x="5226638" y="1247950"/>
                  <a:ext cx="1092593" cy="531451"/>
                </a:xfrm>
                <a:prstGeom prst="rect">
                  <a:avLst/>
                </a:prstGeom>
                <a:noFill/>
              </p:spPr>
              <p:txBody>
                <a:bodyPr wrap="square">
                  <a:spAutoFit/>
                </a:bodyPr>
                <a:lstStyle/>
                <a:p>
                  <a:r>
                    <a:rPr lang="en-US" sz="1200" dirty="0"/>
                    <a:t>Negative items (no match a GT box w. </a:t>
                  </a:r>
                  <a:r>
                    <a:rPr lang="en-US" sz="1200" dirty="0" err="1"/>
                    <a:t>IoU</a:t>
                  </a:r>
                  <a14:m>
                    <m:oMath xmlns:m="http://schemas.openxmlformats.org/officeDocument/2006/math">
                      <m:r>
                        <a:rPr lang="en-US" sz="1200" i="1">
                          <a:latin typeface="Cambria Math" panose="02040503050406030204" pitchFamily="18" charset="0"/>
                        </a:rPr>
                        <m:t>≥.5</m:t>
                      </m:r>
                    </m:oMath>
                  </a14:m>
                  <a:r>
                    <a:rPr lang="en-US" sz="1200" dirty="0"/>
                    <a:t>)</a:t>
                  </a:r>
                  <a:endParaRPr lang="en-SE" sz="1200" dirty="0"/>
                </a:p>
              </p:txBody>
            </p:sp>
          </mc:Choice>
          <mc:Fallback xmlns="">
            <p:sp>
              <p:nvSpPr>
                <p:cNvPr id="118" name="TextBox 117">
                  <a:extLst>
                    <a:ext uri="{FF2B5EF4-FFF2-40B4-BE49-F238E27FC236}">
                      <a16:creationId xmlns:a16="http://schemas.microsoft.com/office/drawing/2014/main" id="{037F7EAD-D9D5-2D94-7B9E-66174ED8EB9D}"/>
                    </a:ext>
                  </a:extLst>
                </p:cNvPr>
                <p:cNvSpPr txBox="1">
                  <a:spLocks noRot="1" noChangeAspect="1" noMove="1" noResize="1" noEditPoints="1" noAdjustHandles="1" noChangeArrowheads="1" noChangeShapeType="1" noTextEdit="1"/>
                </p:cNvSpPr>
                <p:nvPr/>
              </p:nvSpPr>
              <p:spPr>
                <a:xfrm>
                  <a:off x="5226638" y="1247950"/>
                  <a:ext cx="1092593" cy="531451"/>
                </a:xfrm>
                <a:prstGeom prst="rect">
                  <a:avLst/>
                </a:prstGeom>
                <a:blipFill>
                  <a:blip r:embed="rId15"/>
                  <a:stretch>
                    <a:fillRect t="-943" b="-5660"/>
                  </a:stretch>
                </a:blipFill>
              </p:spPr>
              <p:txBody>
                <a:bodyPr/>
                <a:lstStyle/>
                <a:p>
                  <a:r>
                    <a:rPr lang="en-SE">
                      <a:noFill/>
                    </a:rPr>
                    <a:t> </a:t>
                  </a:r>
                </a:p>
              </p:txBody>
            </p:sp>
          </mc:Fallback>
        </mc:AlternateContent>
      </p:grpSp>
      <p:cxnSp>
        <p:nvCxnSpPr>
          <p:cNvPr id="96" name="Straight Arrow Connector 95">
            <a:extLst>
              <a:ext uri="{FF2B5EF4-FFF2-40B4-BE49-F238E27FC236}">
                <a16:creationId xmlns:a16="http://schemas.microsoft.com/office/drawing/2014/main" id="{0B7CDAB3-66F1-9B46-4861-B8F7464F51DB}"/>
              </a:ext>
            </a:extLst>
          </p:cNvPr>
          <p:cNvCxnSpPr/>
          <p:nvPr/>
        </p:nvCxnSpPr>
        <p:spPr bwMode="auto">
          <a:xfrm>
            <a:off x="7137669" y="1864914"/>
            <a:ext cx="693604" cy="0"/>
          </a:xfrm>
          <a:prstGeom prst="straightConnector1">
            <a:avLst/>
          </a:prstGeom>
          <a:noFill/>
          <a:ln w="25400" cap="flat" cmpd="sng" algn="ctr">
            <a:solidFill>
              <a:schemeClr val="tx1"/>
            </a:solidFill>
            <a:prstDash val="solid"/>
            <a:round/>
            <a:headEnd type="none" w="med" len="med"/>
            <a:tailEnd type="triangle"/>
          </a:ln>
          <a:effectLst/>
        </p:spPr>
      </p:cxnSp>
      <p:sp>
        <p:nvSpPr>
          <p:cNvPr id="97" name="TextBox 96">
            <a:extLst>
              <a:ext uri="{FF2B5EF4-FFF2-40B4-BE49-F238E27FC236}">
                <a16:creationId xmlns:a16="http://schemas.microsoft.com/office/drawing/2014/main" id="{2CC6C057-2D10-5450-73B4-EB38E44D1058}"/>
              </a:ext>
            </a:extLst>
          </p:cNvPr>
          <p:cNvSpPr txBox="1"/>
          <p:nvPr/>
        </p:nvSpPr>
        <p:spPr>
          <a:xfrm>
            <a:off x="7112303" y="1836846"/>
            <a:ext cx="1015821" cy="461665"/>
          </a:xfrm>
          <a:prstGeom prst="rect">
            <a:avLst/>
          </a:prstGeom>
          <a:noFill/>
        </p:spPr>
        <p:txBody>
          <a:bodyPr wrap="square" rtlCol="0">
            <a:spAutoFit/>
          </a:bodyPr>
          <a:lstStyle/>
          <a:p>
            <a:r>
              <a:rPr lang="en-US" sz="1200" dirty="0"/>
              <a:t>Pred. Pos. (Dog)</a:t>
            </a:r>
            <a:endParaRPr lang="en-SE" sz="1200" dirty="0"/>
          </a:p>
        </p:txBody>
      </p:sp>
      <p:sp>
        <p:nvSpPr>
          <p:cNvPr id="98" name="TextBox 97">
            <a:extLst>
              <a:ext uri="{FF2B5EF4-FFF2-40B4-BE49-F238E27FC236}">
                <a16:creationId xmlns:a16="http://schemas.microsoft.com/office/drawing/2014/main" id="{5A37BCD1-E3FB-ED56-32E4-C02D57A7BCA1}"/>
              </a:ext>
            </a:extLst>
          </p:cNvPr>
          <p:cNvSpPr txBox="1"/>
          <p:nvPr/>
        </p:nvSpPr>
        <p:spPr>
          <a:xfrm>
            <a:off x="6311913" y="1830306"/>
            <a:ext cx="937612" cy="461665"/>
          </a:xfrm>
          <a:prstGeom prst="rect">
            <a:avLst/>
          </a:prstGeom>
          <a:noFill/>
        </p:spPr>
        <p:txBody>
          <a:bodyPr wrap="square" rtlCol="0">
            <a:spAutoFit/>
          </a:bodyPr>
          <a:lstStyle/>
          <a:p>
            <a:r>
              <a:rPr lang="en-US" sz="1200" dirty="0"/>
              <a:t>Pred. Neg. (not Dog)</a:t>
            </a:r>
            <a:endParaRPr lang="en-SE" sz="1200" dirty="0"/>
          </a:p>
        </p:txBody>
      </p:sp>
      <p:cxnSp>
        <p:nvCxnSpPr>
          <p:cNvPr id="99" name="Straight Arrow Connector 98">
            <a:extLst>
              <a:ext uri="{FF2B5EF4-FFF2-40B4-BE49-F238E27FC236}">
                <a16:creationId xmlns:a16="http://schemas.microsoft.com/office/drawing/2014/main" id="{A68E357A-7FD2-24A0-FACB-A9C91AAAEE64}"/>
              </a:ext>
            </a:extLst>
          </p:cNvPr>
          <p:cNvCxnSpPr/>
          <p:nvPr/>
        </p:nvCxnSpPr>
        <p:spPr bwMode="auto">
          <a:xfrm>
            <a:off x="6449134" y="1865030"/>
            <a:ext cx="693604" cy="0"/>
          </a:xfrm>
          <a:prstGeom prst="straightConnector1">
            <a:avLst/>
          </a:prstGeom>
          <a:noFill/>
          <a:ln w="25400" cap="flat" cmpd="sng" algn="ctr">
            <a:solidFill>
              <a:schemeClr val="tx1"/>
            </a:solidFill>
            <a:prstDash val="solid"/>
            <a:round/>
            <a:headEnd type="triangle" w="med" len="med"/>
            <a:tailEnd type="none" w="med" len="med"/>
          </a:ln>
          <a:effectLst/>
        </p:spPr>
      </p:cxnSp>
      <p:cxnSp>
        <p:nvCxnSpPr>
          <p:cNvPr id="100" name="Straight Connector 99">
            <a:extLst>
              <a:ext uri="{FF2B5EF4-FFF2-40B4-BE49-F238E27FC236}">
                <a16:creationId xmlns:a16="http://schemas.microsoft.com/office/drawing/2014/main" id="{2A75ACED-327C-E0CA-BACE-59BDBA281074}"/>
              </a:ext>
            </a:extLst>
          </p:cNvPr>
          <p:cNvCxnSpPr>
            <a:cxnSpLocks/>
          </p:cNvCxnSpPr>
          <p:nvPr/>
        </p:nvCxnSpPr>
        <p:spPr bwMode="auto">
          <a:xfrm>
            <a:off x="7164106" y="1770593"/>
            <a:ext cx="0" cy="189145"/>
          </a:xfrm>
          <a:prstGeom prst="line">
            <a:avLst/>
          </a:prstGeom>
          <a:noFill/>
          <a:ln w="25400" cap="flat" cmpd="sng" algn="ctr">
            <a:solidFill>
              <a:schemeClr val="tx1"/>
            </a:solidFill>
            <a:prstDash val="solid"/>
            <a:round/>
            <a:headEnd type="none" w="med" len="med"/>
            <a:tailEnd type="none" w="med" len="med"/>
          </a:ln>
          <a:effectLst/>
        </p:spPr>
      </p:cxnSp>
      <p:sp>
        <p:nvSpPr>
          <p:cNvPr id="106" name="TextBox 105">
            <a:extLst>
              <a:ext uri="{FF2B5EF4-FFF2-40B4-BE49-F238E27FC236}">
                <a16:creationId xmlns:a16="http://schemas.microsoft.com/office/drawing/2014/main" id="{F1A6E554-7A08-600E-D87C-3B00A76A392B}"/>
              </a:ext>
            </a:extLst>
          </p:cNvPr>
          <p:cNvSpPr txBox="1"/>
          <p:nvPr/>
        </p:nvSpPr>
        <p:spPr>
          <a:xfrm>
            <a:off x="7167517" y="1476498"/>
            <a:ext cx="442018" cy="276999"/>
          </a:xfrm>
          <a:prstGeom prst="rect">
            <a:avLst/>
          </a:prstGeom>
          <a:noFill/>
        </p:spPr>
        <p:txBody>
          <a:bodyPr wrap="square" rtlCol="0">
            <a:spAutoFit/>
          </a:bodyPr>
          <a:lstStyle/>
          <a:p>
            <a:r>
              <a:rPr lang="en-US" sz="1200" dirty="0">
                <a:solidFill>
                  <a:srgbClr val="FF0000"/>
                </a:solidFill>
              </a:rPr>
              <a:t>FP</a:t>
            </a:r>
            <a:endParaRPr lang="en-SE" sz="1200" dirty="0">
              <a:solidFill>
                <a:srgbClr val="FF0000"/>
              </a:solidFill>
            </a:endParaRPr>
          </a:p>
        </p:txBody>
      </p:sp>
      <p:sp>
        <p:nvSpPr>
          <p:cNvPr id="107" name="TextBox 106">
            <a:extLst>
              <a:ext uri="{FF2B5EF4-FFF2-40B4-BE49-F238E27FC236}">
                <a16:creationId xmlns:a16="http://schemas.microsoft.com/office/drawing/2014/main" id="{13A29910-0B12-C632-0BA3-630463C1CC19}"/>
              </a:ext>
            </a:extLst>
          </p:cNvPr>
          <p:cNvSpPr txBox="1"/>
          <p:nvPr/>
        </p:nvSpPr>
        <p:spPr>
          <a:xfrm>
            <a:off x="6703558" y="1460778"/>
            <a:ext cx="420863" cy="276999"/>
          </a:xfrm>
          <a:prstGeom prst="rect">
            <a:avLst/>
          </a:prstGeom>
          <a:noFill/>
        </p:spPr>
        <p:txBody>
          <a:bodyPr wrap="square" rtlCol="0">
            <a:spAutoFit/>
          </a:bodyPr>
          <a:lstStyle/>
          <a:p>
            <a:r>
              <a:rPr lang="en-US" sz="1200" dirty="0">
                <a:solidFill>
                  <a:srgbClr val="996633"/>
                </a:solidFill>
              </a:rPr>
              <a:t>FN</a:t>
            </a:r>
            <a:endParaRPr lang="en-SE" sz="1200" dirty="0">
              <a:solidFill>
                <a:srgbClr val="996633"/>
              </a:solidFill>
            </a:endParaRPr>
          </a:p>
        </p:txBody>
      </p:sp>
      <p:sp>
        <p:nvSpPr>
          <p:cNvPr id="92" name="Freeform: Shape 91">
            <a:extLst>
              <a:ext uri="{FF2B5EF4-FFF2-40B4-BE49-F238E27FC236}">
                <a16:creationId xmlns:a16="http://schemas.microsoft.com/office/drawing/2014/main" id="{B4FD9488-E72F-CBC2-5879-6109953B026D}"/>
              </a:ext>
            </a:extLst>
          </p:cNvPr>
          <p:cNvSpPr/>
          <p:nvPr/>
        </p:nvSpPr>
        <p:spPr bwMode="auto">
          <a:xfrm>
            <a:off x="5298697" y="241741"/>
            <a:ext cx="2379994" cy="1553413"/>
          </a:xfrm>
          <a:custGeom>
            <a:avLst/>
            <a:gdLst>
              <a:gd name="connsiteX0" fmla="*/ 0 w 5429250"/>
              <a:gd name="connsiteY0" fmla="*/ 2318657 h 2326822"/>
              <a:gd name="connsiteX1" fmla="*/ 1714500 w 5429250"/>
              <a:gd name="connsiteY1" fmla="*/ 1706336 h 2326822"/>
              <a:gd name="connsiteX2" fmla="*/ 2726871 w 5429250"/>
              <a:gd name="connsiteY2" fmla="*/ 0 h 2326822"/>
              <a:gd name="connsiteX3" fmla="*/ 3714750 w 5429250"/>
              <a:gd name="connsiteY3" fmla="*/ 1706336 h 2326822"/>
              <a:gd name="connsiteX4" fmla="*/ 5429250 w 5429250"/>
              <a:gd name="connsiteY4" fmla="*/ 2326822 h 2326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0" h="2326822">
                <a:moveTo>
                  <a:pt x="0" y="2318657"/>
                </a:moveTo>
                <a:cubicBezTo>
                  <a:pt x="630011" y="2205718"/>
                  <a:pt x="1260022" y="2092779"/>
                  <a:pt x="1714500" y="1706336"/>
                </a:cubicBezTo>
                <a:cubicBezTo>
                  <a:pt x="2168979" y="1319893"/>
                  <a:pt x="2393496" y="0"/>
                  <a:pt x="2726871" y="0"/>
                </a:cubicBezTo>
                <a:cubicBezTo>
                  <a:pt x="3060246" y="0"/>
                  <a:pt x="3264354" y="1318532"/>
                  <a:pt x="3714750" y="1706336"/>
                </a:cubicBezTo>
                <a:cubicBezTo>
                  <a:pt x="4165147" y="2094140"/>
                  <a:pt x="4797198" y="2210481"/>
                  <a:pt x="5429250" y="232682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3" name="Freeform: Shape 92">
            <a:extLst>
              <a:ext uri="{FF2B5EF4-FFF2-40B4-BE49-F238E27FC236}">
                <a16:creationId xmlns:a16="http://schemas.microsoft.com/office/drawing/2014/main" id="{9416EEB4-9850-1AE2-1D23-30754D1BD816}"/>
              </a:ext>
            </a:extLst>
          </p:cNvPr>
          <p:cNvSpPr/>
          <p:nvPr/>
        </p:nvSpPr>
        <p:spPr bwMode="auto">
          <a:xfrm>
            <a:off x="6862588" y="-62753"/>
            <a:ext cx="1027047" cy="1873385"/>
          </a:xfrm>
          <a:custGeom>
            <a:avLst/>
            <a:gdLst>
              <a:gd name="connsiteX0" fmla="*/ 0 w 2841172"/>
              <a:gd name="connsiteY0" fmla="*/ 2351332 h 2351332"/>
              <a:gd name="connsiteX1" fmla="*/ 1069522 w 2841172"/>
              <a:gd name="connsiteY1" fmla="*/ 1624710 h 2351332"/>
              <a:gd name="connsiteX2" fmla="*/ 1445079 w 2841172"/>
              <a:gd name="connsiteY2" fmla="*/ 17 h 2351332"/>
              <a:gd name="connsiteX3" fmla="*/ 1869622 w 2841172"/>
              <a:gd name="connsiteY3" fmla="*/ 1657367 h 2351332"/>
              <a:gd name="connsiteX4" fmla="*/ 2841172 w 2841172"/>
              <a:gd name="connsiteY4" fmla="*/ 2351332 h 235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172" h="2351332">
                <a:moveTo>
                  <a:pt x="0" y="2351332"/>
                </a:moveTo>
                <a:cubicBezTo>
                  <a:pt x="414338" y="2183964"/>
                  <a:pt x="828676" y="2016596"/>
                  <a:pt x="1069522" y="1624710"/>
                </a:cubicBezTo>
                <a:cubicBezTo>
                  <a:pt x="1310368" y="1232824"/>
                  <a:pt x="1311729" y="-5426"/>
                  <a:pt x="1445079" y="17"/>
                </a:cubicBezTo>
                <a:cubicBezTo>
                  <a:pt x="1578429" y="5460"/>
                  <a:pt x="1636940" y="1265481"/>
                  <a:pt x="1869622" y="1657367"/>
                </a:cubicBezTo>
                <a:cubicBezTo>
                  <a:pt x="2102304" y="2049253"/>
                  <a:pt x="2471738" y="2200292"/>
                  <a:pt x="2841172" y="2351332"/>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94" name="Straight Arrow Connector 93">
            <a:extLst>
              <a:ext uri="{FF2B5EF4-FFF2-40B4-BE49-F238E27FC236}">
                <a16:creationId xmlns:a16="http://schemas.microsoft.com/office/drawing/2014/main" id="{C8433161-15A5-D06E-65E2-D8342DE14F23}"/>
              </a:ext>
            </a:extLst>
          </p:cNvPr>
          <p:cNvCxnSpPr>
            <a:cxnSpLocks/>
          </p:cNvCxnSpPr>
          <p:nvPr/>
        </p:nvCxnSpPr>
        <p:spPr bwMode="auto">
          <a:xfrm>
            <a:off x="5212521" y="1804934"/>
            <a:ext cx="2936329" cy="0"/>
          </a:xfrm>
          <a:prstGeom prst="straightConnector1">
            <a:avLst/>
          </a:prstGeom>
          <a:noFill/>
          <a:ln w="12700" cap="flat" cmpd="sng" algn="ctr">
            <a:solidFill>
              <a:schemeClr val="tx1"/>
            </a:solidFill>
            <a:prstDash val="solid"/>
            <a:round/>
            <a:headEnd type="none" w="med" len="med"/>
            <a:tailEnd type="arrow" w="med" len="med"/>
          </a:ln>
          <a:effectLst/>
        </p:spPr>
      </p:cxnSp>
      <p:sp>
        <p:nvSpPr>
          <p:cNvPr id="101" name="TextBox 100">
            <a:extLst>
              <a:ext uri="{FF2B5EF4-FFF2-40B4-BE49-F238E27FC236}">
                <a16:creationId xmlns:a16="http://schemas.microsoft.com/office/drawing/2014/main" id="{CB2EBD27-A23F-BE7A-72FC-67AB0C5224FF}"/>
              </a:ext>
            </a:extLst>
          </p:cNvPr>
          <p:cNvSpPr txBox="1"/>
          <p:nvPr/>
        </p:nvSpPr>
        <p:spPr>
          <a:xfrm>
            <a:off x="6630740" y="199326"/>
            <a:ext cx="814647" cy="461665"/>
          </a:xfrm>
          <a:prstGeom prst="rect">
            <a:avLst/>
          </a:prstGeom>
          <a:noFill/>
        </p:spPr>
        <p:txBody>
          <a:bodyPr wrap="none" rtlCol="0">
            <a:spAutoFit/>
          </a:bodyPr>
          <a:lstStyle/>
          <a:p>
            <a:r>
              <a:rPr lang="en-US" sz="1200" dirty="0"/>
              <a:t>Decision </a:t>
            </a:r>
          </a:p>
          <a:p>
            <a:r>
              <a:rPr lang="en-US" sz="1200" dirty="0"/>
              <a:t>thresh.</a:t>
            </a:r>
            <a:endParaRPr lang="en-SE" sz="1200" dirty="0"/>
          </a:p>
        </p:txBody>
      </p:sp>
      <p:sp>
        <p:nvSpPr>
          <p:cNvPr id="104" name="Right Triangle 103">
            <a:extLst>
              <a:ext uri="{FF2B5EF4-FFF2-40B4-BE49-F238E27FC236}">
                <a16:creationId xmlns:a16="http://schemas.microsoft.com/office/drawing/2014/main" id="{BB517348-8ED7-CF65-66EB-66B1D2CC3447}"/>
              </a:ext>
            </a:extLst>
          </p:cNvPr>
          <p:cNvSpPr/>
          <p:nvPr/>
        </p:nvSpPr>
        <p:spPr bwMode="auto">
          <a:xfrm>
            <a:off x="7164106" y="1614603"/>
            <a:ext cx="492362" cy="182583"/>
          </a:xfrm>
          <a:prstGeom prst="rtTriangle">
            <a:avLst/>
          </a:prstGeom>
          <a:solidFill>
            <a:srgbClr val="FF00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5" name="Right Triangle 104">
            <a:extLst>
              <a:ext uri="{FF2B5EF4-FFF2-40B4-BE49-F238E27FC236}">
                <a16:creationId xmlns:a16="http://schemas.microsoft.com/office/drawing/2014/main" id="{E0F639F2-6C9F-AEC0-877A-7F37D2965146}"/>
              </a:ext>
            </a:extLst>
          </p:cNvPr>
          <p:cNvSpPr/>
          <p:nvPr/>
        </p:nvSpPr>
        <p:spPr bwMode="auto">
          <a:xfrm flipH="1">
            <a:off x="6886551" y="1470228"/>
            <a:ext cx="272539" cy="332671"/>
          </a:xfrm>
          <a:prstGeom prst="rtTriangle">
            <a:avLst/>
          </a:prstGeom>
          <a:solidFill>
            <a:srgbClr val="996633"/>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8" name="TextBox 107">
            <a:extLst>
              <a:ext uri="{FF2B5EF4-FFF2-40B4-BE49-F238E27FC236}">
                <a16:creationId xmlns:a16="http://schemas.microsoft.com/office/drawing/2014/main" id="{681B1DF3-4ED8-E8FD-5EE5-41F615FA0CFD}"/>
              </a:ext>
            </a:extLst>
          </p:cNvPr>
          <p:cNvSpPr txBox="1"/>
          <p:nvPr/>
        </p:nvSpPr>
        <p:spPr>
          <a:xfrm>
            <a:off x="6281041" y="1151424"/>
            <a:ext cx="476004" cy="276999"/>
          </a:xfrm>
          <a:prstGeom prst="rect">
            <a:avLst/>
          </a:prstGeom>
          <a:noFill/>
        </p:spPr>
        <p:txBody>
          <a:bodyPr wrap="square" rtlCol="0">
            <a:spAutoFit/>
          </a:bodyPr>
          <a:lstStyle/>
          <a:p>
            <a:r>
              <a:rPr lang="en-US" sz="1200" dirty="0"/>
              <a:t>TN</a:t>
            </a:r>
            <a:endParaRPr lang="en-SE" sz="1200" dirty="0"/>
          </a:p>
        </p:txBody>
      </p:sp>
      <p:sp>
        <p:nvSpPr>
          <p:cNvPr id="109" name="TextBox 108">
            <a:extLst>
              <a:ext uri="{FF2B5EF4-FFF2-40B4-BE49-F238E27FC236}">
                <a16:creationId xmlns:a16="http://schemas.microsoft.com/office/drawing/2014/main" id="{21509199-691F-7193-9943-C915D9FAE902}"/>
              </a:ext>
            </a:extLst>
          </p:cNvPr>
          <p:cNvSpPr txBox="1"/>
          <p:nvPr/>
        </p:nvSpPr>
        <p:spPr>
          <a:xfrm>
            <a:off x="7244321" y="1166836"/>
            <a:ext cx="396554" cy="276999"/>
          </a:xfrm>
          <a:prstGeom prst="rect">
            <a:avLst/>
          </a:prstGeom>
          <a:noFill/>
        </p:spPr>
        <p:txBody>
          <a:bodyPr wrap="square" rtlCol="0">
            <a:spAutoFit/>
          </a:bodyPr>
          <a:lstStyle/>
          <a:p>
            <a:r>
              <a:rPr lang="en-US" sz="1200" dirty="0"/>
              <a:t>TP</a:t>
            </a:r>
            <a:endParaRPr lang="en-SE" sz="1200" dirty="0"/>
          </a:p>
        </p:txBody>
      </p:sp>
      <p:sp>
        <p:nvSpPr>
          <p:cNvPr id="110" name="TextBox 109">
            <a:extLst>
              <a:ext uri="{FF2B5EF4-FFF2-40B4-BE49-F238E27FC236}">
                <a16:creationId xmlns:a16="http://schemas.microsoft.com/office/drawing/2014/main" id="{5C4B9D93-3B49-2600-4667-1B112088020D}"/>
              </a:ext>
            </a:extLst>
          </p:cNvPr>
          <p:cNvSpPr txBox="1"/>
          <p:nvPr/>
        </p:nvSpPr>
        <p:spPr>
          <a:xfrm>
            <a:off x="7806121" y="1755452"/>
            <a:ext cx="585417" cy="276999"/>
          </a:xfrm>
          <a:prstGeom prst="rect">
            <a:avLst/>
          </a:prstGeom>
          <a:noFill/>
        </p:spPr>
        <p:txBody>
          <a:bodyPr wrap="none" rtlCol="0">
            <a:spAutoFit/>
          </a:bodyPr>
          <a:lstStyle/>
          <a:p>
            <a:r>
              <a:rPr lang="en-US" sz="1200" dirty="0"/>
              <a:t>Score</a:t>
            </a:r>
            <a:endParaRPr lang="en-SE" sz="1200" dirty="0"/>
          </a:p>
        </p:txBody>
      </p:sp>
      <p:sp>
        <p:nvSpPr>
          <p:cNvPr id="120" name="TextBox 119">
            <a:extLst>
              <a:ext uri="{FF2B5EF4-FFF2-40B4-BE49-F238E27FC236}">
                <a16:creationId xmlns:a16="http://schemas.microsoft.com/office/drawing/2014/main" id="{B06898B4-3F6B-6865-8B36-AEFFFF8D2230}"/>
              </a:ext>
            </a:extLst>
          </p:cNvPr>
          <p:cNvSpPr txBox="1"/>
          <p:nvPr/>
        </p:nvSpPr>
        <p:spPr>
          <a:xfrm>
            <a:off x="5826694" y="4781935"/>
            <a:ext cx="476004" cy="276999"/>
          </a:xfrm>
          <a:prstGeom prst="rect">
            <a:avLst/>
          </a:prstGeom>
          <a:noFill/>
        </p:spPr>
        <p:txBody>
          <a:bodyPr wrap="square" rtlCol="0">
            <a:spAutoFit/>
          </a:bodyPr>
          <a:lstStyle/>
          <a:p>
            <a:r>
              <a:rPr lang="en-US" sz="1200" dirty="0"/>
              <a:t>TN</a:t>
            </a:r>
            <a:endParaRPr lang="en-SE" sz="1200" dirty="0"/>
          </a:p>
        </p:txBody>
      </p:sp>
      <p:sp>
        <p:nvSpPr>
          <p:cNvPr id="121" name="TextBox 120">
            <a:extLst>
              <a:ext uri="{FF2B5EF4-FFF2-40B4-BE49-F238E27FC236}">
                <a16:creationId xmlns:a16="http://schemas.microsoft.com/office/drawing/2014/main" id="{B775E42B-0E61-A981-CA94-79E5D1E6D954}"/>
              </a:ext>
            </a:extLst>
          </p:cNvPr>
          <p:cNvSpPr txBox="1"/>
          <p:nvPr/>
        </p:nvSpPr>
        <p:spPr>
          <a:xfrm>
            <a:off x="7711482" y="4779831"/>
            <a:ext cx="396554" cy="276999"/>
          </a:xfrm>
          <a:prstGeom prst="rect">
            <a:avLst/>
          </a:prstGeom>
          <a:noFill/>
        </p:spPr>
        <p:txBody>
          <a:bodyPr wrap="square" rtlCol="0">
            <a:spAutoFit/>
          </a:bodyPr>
          <a:lstStyle/>
          <a:p>
            <a:r>
              <a:rPr lang="en-US" sz="1200" dirty="0"/>
              <a:t>TP</a:t>
            </a:r>
            <a:endParaRPr lang="en-SE" sz="1200" dirty="0"/>
          </a:p>
        </p:txBody>
      </p:sp>
      <p:cxnSp>
        <p:nvCxnSpPr>
          <p:cNvPr id="135" name="Straight Connector 134">
            <a:extLst>
              <a:ext uri="{FF2B5EF4-FFF2-40B4-BE49-F238E27FC236}">
                <a16:creationId xmlns:a16="http://schemas.microsoft.com/office/drawing/2014/main" id="{7C0C6FF4-68B3-C429-F57B-8BBE96E5E550}"/>
              </a:ext>
            </a:extLst>
          </p:cNvPr>
          <p:cNvCxnSpPr>
            <a:cxnSpLocks/>
          </p:cNvCxnSpPr>
          <p:nvPr/>
        </p:nvCxnSpPr>
        <p:spPr bwMode="auto">
          <a:xfrm>
            <a:off x="7316662" y="4072255"/>
            <a:ext cx="21516" cy="1348295"/>
          </a:xfrm>
          <a:prstGeom prst="line">
            <a:avLst/>
          </a:prstGeom>
          <a:noFill/>
          <a:ln w="12700" cap="flat" cmpd="sng" algn="ctr">
            <a:solidFill>
              <a:schemeClr val="tx1"/>
            </a:solidFill>
            <a:prstDash val="dash"/>
            <a:round/>
            <a:headEnd type="none" w="med" len="med"/>
            <a:tailEnd type="none" w="med" len="med"/>
          </a:ln>
          <a:effectLst/>
        </p:spPr>
      </p:cxnSp>
      <p:cxnSp>
        <p:nvCxnSpPr>
          <p:cNvPr id="138" name="Straight Arrow Connector 137">
            <a:extLst>
              <a:ext uri="{FF2B5EF4-FFF2-40B4-BE49-F238E27FC236}">
                <a16:creationId xmlns:a16="http://schemas.microsoft.com/office/drawing/2014/main" id="{72DB6239-986A-0BAF-5CEE-608476308B72}"/>
              </a:ext>
            </a:extLst>
          </p:cNvPr>
          <p:cNvCxnSpPr/>
          <p:nvPr/>
        </p:nvCxnSpPr>
        <p:spPr bwMode="auto">
          <a:xfrm>
            <a:off x="6644488" y="5313487"/>
            <a:ext cx="693604" cy="0"/>
          </a:xfrm>
          <a:prstGeom prst="straightConnector1">
            <a:avLst/>
          </a:prstGeom>
          <a:noFill/>
          <a:ln w="25400" cap="flat" cmpd="sng" algn="ctr">
            <a:solidFill>
              <a:schemeClr val="tx1"/>
            </a:solidFill>
            <a:prstDash val="solid"/>
            <a:round/>
            <a:headEnd type="triangle" w="med" len="med"/>
            <a:tailEnd type="none" w="med" len="med"/>
          </a:ln>
          <a:effectLst/>
        </p:spPr>
      </p:cxnSp>
      <p:cxnSp>
        <p:nvCxnSpPr>
          <p:cNvPr id="139" name="Straight Connector 138">
            <a:extLst>
              <a:ext uri="{FF2B5EF4-FFF2-40B4-BE49-F238E27FC236}">
                <a16:creationId xmlns:a16="http://schemas.microsoft.com/office/drawing/2014/main" id="{DACE21DE-7615-A91C-7CF3-EF875600C5D7}"/>
              </a:ext>
            </a:extLst>
          </p:cNvPr>
          <p:cNvCxnSpPr>
            <a:cxnSpLocks/>
          </p:cNvCxnSpPr>
          <p:nvPr/>
        </p:nvCxnSpPr>
        <p:spPr bwMode="auto">
          <a:xfrm>
            <a:off x="7338933" y="5219050"/>
            <a:ext cx="0" cy="189145"/>
          </a:xfrm>
          <a:prstGeom prst="line">
            <a:avLst/>
          </a:prstGeom>
          <a:noFill/>
          <a:ln w="25400" cap="flat" cmpd="sng" algn="ctr">
            <a:solidFill>
              <a:schemeClr val="tx1"/>
            </a:solidFill>
            <a:prstDash val="solid"/>
            <a:round/>
            <a:headEnd type="none" w="med" len="med"/>
            <a:tailEnd type="none" w="med" len="med"/>
          </a:ln>
          <a:effectLst/>
        </p:spPr>
      </p:cxnSp>
      <p:sp>
        <p:nvSpPr>
          <p:cNvPr id="140" name="TextBox 139">
            <a:extLst>
              <a:ext uri="{FF2B5EF4-FFF2-40B4-BE49-F238E27FC236}">
                <a16:creationId xmlns:a16="http://schemas.microsoft.com/office/drawing/2014/main" id="{2BC2C971-A1C4-53C4-714D-775603C0AFB7}"/>
              </a:ext>
            </a:extLst>
          </p:cNvPr>
          <p:cNvSpPr txBox="1"/>
          <p:nvPr/>
        </p:nvSpPr>
        <p:spPr>
          <a:xfrm>
            <a:off x="6952615" y="3564597"/>
            <a:ext cx="814647" cy="461665"/>
          </a:xfrm>
          <a:prstGeom prst="rect">
            <a:avLst/>
          </a:prstGeom>
          <a:noFill/>
        </p:spPr>
        <p:txBody>
          <a:bodyPr wrap="none" rtlCol="0">
            <a:spAutoFit/>
          </a:bodyPr>
          <a:lstStyle/>
          <a:p>
            <a:r>
              <a:rPr lang="en-US" sz="1200" dirty="0"/>
              <a:t>Decision </a:t>
            </a:r>
          </a:p>
          <a:p>
            <a:r>
              <a:rPr lang="en-US" sz="1200" dirty="0"/>
              <a:t>thresh.</a:t>
            </a:r>
            <a:endParaRPr lang="en-SE" sz="1200" dirty="0"/>
          </a:p>
        </p:txBody>
      </p:sp>
      <p:cxnSp>
        <p:nvCxnSpPr>
          <p:cNvPr id="141" name="Straight Arrow Connector 140">
            <a:extLst>
              <a:ext uri="{FF2B5EF4-FFF2-40B4-BE49-F238E27FC236}">
                <a16:creationId xmlns:a16="http://schemas.microsoft.com/office/drawing/2014/main" id="{7A151093-A5AB-A82D-60B3-268B4261AEA4}"/>
              </a:ext>
            </a:extLst>
          </p:cNvPr>
          <p:cNvCxnSpPr/>
          <p:nvPr/>
        </p:nvCxnSpPr>
        <p:spPr bwMode="auto">
          <a:xfrm>
            <a:off x="7326032" y="5313487"/>
            <a:ext cx="693604" cy="0"/>
          </a:xfrm>
          <a:prstGeom prst="straightConnector1">
            <a:avLst/>
          </a:prstGeom>
          <a:noFill/>
          <a:ln w="25400" cap="flat" cmpd="sng" algn="ctr">
            <a:solidFill>
              <a:schemeClr val="tx1"/>
            </a:solidFill>
            <a:prstDash val="solid"/>
            <a:round/>
            <a:headEnd type="none" w="med" len="med"/>
            <a:tailEnd type="triangle"/>
          </a:ln>
          <a:effectLst/>
        </p:spPr>
      </p:cxnSp>
      <p:sp>
        <p:nvSpPr>
          <p:cNvPr id="144" name="TextBox 143">
            <a:extLst>
              <a:ext uri="{FF2B5EF4-FFF2-40B4-BE49-F238E27FC236}">
                <a16:creationId xmlns:a16="http://schemas.microsoft.com/office/drawing/2014/main" id="{079968BC-AA68-54D8-6949-E691A4CB713E}"/>
              </a:ext>
            </a:extLst>
          </p:cNvPr>
          <p:cNvSpPr txBox="1"/>
          <p:nvPr/>
        </p:nvSpPr>
        <p:spPr>
          <a:xfrm>
            <a:off x="7298210" y="5280158"/>
            <a:ext cx="1015821" cy="461665"/>
          </a:xfrm>
          <a:prstGeom prst="rect">
            <a:avLst/>
          </a:prstGeom>
          <a:noFill/>
        </p:spPr>
        <p:txBody>
          <a:bodyPr wrap="square" rtlCol="0">
            <a:spAutoFit/>
          </a:bodyPr>
          <a:lstStyle/>
          <a:p>
            <a:r>
              <a:rPr lang="en-US" sz="1200" dirty="0"/>
              <a:t>Pred. Pos. (Dog)</a:t>
            </a:r>
            <a:endParaRPr lang="en-SE" sz="1200" dirty="0"/>
          </a:p>
        </p:txBody>
      </p:sp>
      <p:sp>
        <p:nvSpPr>
          <p:cNvPr id="145" name="TextBox 144">
            <a:extLst>
              <a:ext uri="{FF2B5EF4-FFF2-40B4-BE49-F238E27FC236}">
                <a16:creationId xmlns:a16="http://schemas.microsoft.com/office/drawing/2014/main" id="{13FD5DEE-D172-F9F9-EC26-67C49A61AC84}"/>
              </a:ext>
            </a:extLst>
          </p:cNvPr>
          <p:cNvSpPr txBox="1"/>
          <p:nvPr/>
        </p:nvSpPr>
        <p:spPr>
          <a:xfrm>
            <a:off x="6497820" y="5273618"/>
            <a:ext cx="937612" cy="461665"/>
          </a:xfrm>
          <a:prstGeom prst="rect">
            <a:avLst/>
          </a:prstGeom>
          <a:noFill/>
        </p:spPr>
        <p:txBody>
          <a:bodyPr wrap="square" rtlCol="0">
            <a:spAutoFit/>
          </a:bodyPr>
          <a:lstStyle/>
          <a:p>
            <a:r>
              <a:rPr lang="en-US" sz="1200" dirty="0"/>
              <a:t>Pred. Neg. (not Dog)</a:t>
            </a:r>
            <a:endParaRPr lang="en-SE" sz="1200" dirty="0"/>
          </a:p>
        </p:txBody>
      </p:sp>
      <p:sp>
        <p:nvSpPr>
          <p:cNvPr id="146" name="Content Placeholder 7">
            <a:extLst>
              <a:ext uri="{FF2B5EF4-FFF2-40B4-BE49-F238E27FC236}">
                <a16:creationId xmlns:a16="http://schemas.microsoft.com/office/drawing/2014/main" id="{8F059F9A-0EE9-D31E-F291-A5075470B3B1}"/>
              </a:ext>
            </a:extLst>
          </p:cNvPr>
          <p:cNvSpPr txBox="1">
            <a:spLocks/>
          </p:cNvSpPr>
          <p:nvPr/>
        </p:nvSpPr>
        <p:spPr bwMode="auto">
          <a:xfrm>
            <a:off x="-18941" y="3721141"/>
            <a:ext cx="2874826" cy="867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Prediction confidence scores for Dog class:  </a:t>
            </a:r>
            <a:r>
              <a:rPr lang="en-US" sz="1600" kern="0" dirty="0">
                <a:solidFill>
                  <a:srgbClr val="00B050"/>
                </a:solidFill>
              </a:rPr>
              <a:t>(.99, .95, .93, </a:t>
            </a:r>
            <a:r>
              <a:rPr lang="en-US" sz="1600" kern="0" dirty="0">
                <a:solidFill>
                  <a:srgbClr val="C00000"/>
                </a:solidFill>
              </a:rPr>
              <a:t>.9, .5)</a:t>
            </a:r>
            <a:endParaRPr lang="en-SE" sz="1600" kern="0" dirty="0"/>
          </a:p>
        </p:txBody>
      </p:sp>
    </p:spTree>
    <p:extLst>
      <p:ext uri="{BB962C8B-B14F-4D97-AF65-F5344CB8AC3E}">
        <p14:creationId xmlns:p14="http://schemas.microsoft.com/office/powerpoint/2010/main" val="4258373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0D9-21AA-D185-09F7-E4AFA6B4DF33}"/>
              </a:ext>
            </a:extLst>
          </p:cNvPr>
          <p:cNvSpPr>
            <a:spLocks noGrp="1"/>
          </p:cNvSpPr>
          <p:nvPr>
            <p:ph type="title"/>
          </p:nvPr>
        </p:nvSpPr>
        <p:spPr/>
        <p:txBody>
          <a:bodyPr/>
          <a:lstStyle/>
          <a:p>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D6677-4494-C976-364C-7CD2CBF9D6E2}"/>
                  </a:ext>
                </a:extLst>
              </p:cNvPr>
              <p:cNvSpPr>
                <a:spLocks noGrp="1"/>
              </p:cNvSpPr>
              <p:nvPr>
                <p:ph idx="1"/>
              </p:nvPr>
            </p:nvSpPr>
            <p:spPr>
              <a:xfrm>
                <a:off x="179512" y="3933056"/>
                <a:ext cx="8657391" cy="2592288"/>
              </a:xfrm>
            </p:spPr>
            <p:txBody>
              <a:bodyPr/>
              <a:lstStyle/>
              <a:p>
                <a:r>
                  <a:rPr lang="en-US" sz="2400" dirty="0"/>
                  <a:t>AP for each class (either dog, or ball, or toy) w. </a:t>
                </a:r>
                <a:r>
                  <a:rPr lang="en-US" sz="2400" dirty="0" err="1"/>
                  <a:t>IoU</a:t>
                </a:r>
                <a:r>
                  <a:rPr lang="en-US" sz="2400" dirty="0"/>
                  <a:t> threshold 0.5 is AUPRC under each curve (either dog, or ball, or toy)</a:t>
                </a:r>
              </a:p>
              <a:p>
                <a:r>
                  <a:rPr lang="en-US" sz="2400" dirty="0" err="1"/>
                  <a:t>mAP</a:t>
                </a:r>
                <a:r>
                  <a:rPr lang="en-US" sz="2400" dirty="0"/>
                  <a:t> for all 3 classes w. </a:t>
                </a:r>
                <a:r>
                  <a:rPr lang="en-US" sz="2400" dirty="0" err="1"/>
                  <a:t>IoU</a:t>
                </a:r>
                <a:r>
                  <a:rPr lang="en-US" sz="2400" dirty="0"/>
                  <a:t> threshold 0.5 is the average AP among 3 classes (dog, ball, toy)</a:t>
                </a:r>
              </a:p>
              <a:p>
                <a:pPr lvl="1"/>
                <a14:m>
                  <m:oMath xmlns:m="http://schemas.openxmlformats.org/officeDocument/2006/math">
                    <m:r>
                      <a:rPr lang="en-US" sz="2000" b="0" i="1" smtClean="0">
                        <a:latin typeface="Cambria Math" panose="02040503050406030204" pitchFamily="18" charset="0"/>
                      </a:rPr>
                      <m:t>𝑚𝐴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0.5</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dog</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ball</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toy</m:t>
                        </m:r>
                      </m:sub>
                    </m:sSub>
                    <m:r>
                      <a:rPr lang="en-US" sz="2000" b="0" i="1" smtClean="0">
                        <a:latin typeface="Cambria Math" panose="02040503050406030204" pitchFamily="18" charset="0"/>
                      </a:rPr>
                      <m:t>)</m:t>
                    </m:r>
                  </m:oMath>
                </a14:m>
                <a:endParaRPr lang="en-SE" sz="2000" dirty="0"/>
              </a:p>
            </p:txBody>
          </p:sp>
        </mc:Choice>
        <mc:Fallback xmlns="">
          <p:sp>
            <p:nvSpPr>
              <p:cNvPr id="3" name="Content Placeholder 2">
                <a:extLst>
                  <a:ext uri="{FF2B5EF4-FFF2-40B4-BE49-F238E27FC236}">
                    <a16:creationId xmlns:a16="http://schemas.microsoft.com/office/drawing/2014/main" id="{2CCD6677-4494-C976-364C-7CD2CBF9D6E2}"/>
                  </a:ext>
                </a:extLst>
              </p:cNvPr>
              <p:cNvSpPr>
                <a:spLocks noGrp="1" noRot="1" noChangeAspect="1" noMove="1" noResize="1" noEditPoints="1" noAdjustHandles="1" noChangeArrowheads="1" noChangeShapeType="1" noTextEdit="1"/>
              </p:cNvSpPr>
              <p:nvPr>
                <p:ph idx="1"/>
              </p:nvPr>
            </p:nvSpPr>
            <p:spPr>
              <a:xfrm>
                <a:off x="179512" y="3933056"/>
                <a:ext cx="8657391" cy="2592288"/>
              </a:xfrm>
              <a:blipFill>
                <a:blip r:embed="rId3"/>
                <a:stretch>
                  <a:fillRect l="-915" t="-16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3185AF4-3E0B-7DBF-C69C-DAAB29B2650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54360413-C0DB-8D42-ACC8-6BA9D24943D4}"/>
              </a:ext>
            </a:extLst>
          </p:cNvPr>
          <p:cNvPicPr>
            <a:picLocks noChangeAspect="1"/>
          </p:cNvPicPr>
          <p:nvPr/>
        </p:nvPicPr>
        <p:blipFill>
          <a:blip r:embed="rId4"/>
          <a:stretch>
            <a:fillRect/>
          </a:stretch>
        </p:blipFill>
        <p:spPr>
          <a:xfrm>
            <a:off x="55462" y="1268760"/>
            <a:ext cx="2981147" cy="2592000"/>
          </a:xfrm>
          <a:prstGeom prst="rect">
            <a:avLst/>
          </a:prstGeom>
        </p:spPr>
      </p:pic>
      <p:pic>
        <p:nvPicPr>
          <p:cNvPr id="8" name="Picture 7">
            <a:extLst>
              <a:ext uri="{FF2B5EF4-FFF2-40B4-BE49-F238E27FC236}">
                <a16:creationId xmlns:a16="http://schemas.microsoft.com/office/drawing/2014/main" id="{7DE9A7C1-932B-81A4-B930-A1F355F2AD25}"/>
              </a:ext>
            </a:extLst>
          </p:cNvPr>
          <p:cNvPicPr>
            <a:picLocks noChangeAspect="1"/>
          </p:cNvPicPr>
          <p:nvPr/>
        </p:nvPicPr>
        <p:blipFill>
          <a:blip r:embed="rId5"/>
          <a:stretch>
            <a:fillRect/>
          </a:stretch>
        </p:blipFill>
        <p:spPr>
          <a:xfrm>
            <a:off x="3106998" y="1268760"/>
            <a:ext cx="2769755" cy="2592000"/>
          </a:xfrm>
          <a:prstGeom prst="rect">
            <a:avLst/>
          </a:prstGeom>
        </p:spPr>
      </p:pic>
      <p:pic>
        <p:nvPicPr>
          <p:cNvPr id="10" name="Picture 9">
            <a:extLst>
              <a:ext uri="{FF2B5EF4-FFF2-40B4-BE49-F238E27FC236}">
                <a16:creationId xmlns:a16="http://schemas.microsoft.com/office/drawing/2014/main" id="{E2CFA372-2715-C969-E891-05C6273F13BB}"/>
              </a:ext>
            </a:extLst>
          </p:cNvPr>
          <p:cNvPicPr>
            <a:picLocks noChangeAspect="1"/>
          </p:cNvPicPr>
          <p:nvPr/>
        </p:nvPicPr>
        <p:blipFill>
          <a:blip r:embed="rId6"/>
          <a:stretch>
            <a:fillRect/>
          </a:stretch>
        </p:blipFill>
        <p:spPr>
          <a:xfrm>
            <a:off x="6046270" y="1268760"/>
            <a:ext cx="2790633" cy="2592000"/>
          </a:xfrm>
          <a:prstGeom prst="rect">
            <a:avLst/>
          </a:prstGeom>
        </p:spPr>
      </p:pic>
    </p:spTree>
    <p:extLst>
      <p:ext uri="{BB962C8B-B14F-4D97-AF65-F5344CB8AC3E}">
        <p14:creationId xmlns:p14="http://schemas.microsoft.com/office/powerpoint/2010/main" val="2447017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a:xfrm>
                <a:off x="457200" y="4149080"/>
                <a:ext cx="8229600" cy="2520280"/>
              </a:xfrm>
            </p:spPr>
            <p:txBody>
              <a:bodyPr>
                <a:normAutofit fontScale="70000" lnSpcReduction="20000"/>
              </a:bodyPr>
              <a:lstStyle/>
              <a:p>
                <a:r>
                  <a:rPr lang="en-US" sz="2800" dirty="0"/>
                  <a:t>For COCO </a:t>
                </a:r>
                <a:r>
                  <a:rPr lang="en-US" altLang="zh-CN" sz="2800" dirty="0"/>
                  <a:t>2017 challenge</a:t>
                </a:r>
                <a:r>
                  <a:rPr lang="en-US" sz="2800" dirty="0"/>
                  <a:t>: Compute </a:t>
                </a:r>
                <a:r>
                  <a:rPr lang="en-US" sz="2800" dirty="0" err="1"/>
                  <a:t>mAP@threshold</a:t>
                </a:r>
                <a:r>
                  <a:rPr lang="en-US" sz="2800" dirty="0"/>
                  <a:t> for each </a:t>
                </a:r>
                <a:r>
                  <a:rPr lang="en-US" sz="2800" dirty="0" err="1"/>
                  <a:t>IoU</a:t>
                </a:r>
                <a:r>
                  <a:rPr lang="en-US" sz="2800" dirty="0"/>
                  <a:t> threshold and take average</a:t>
                </a:r>
              </a:p>
              <a:p>
                <a:pPr lvl="1"/>
                <a14:m>
                  <m:oMath xmlns:m="http://schemas.openxmlformats.org/officeDocument/2006/math">
                    <m:r>
                      <a:rPr lang="en-US" sz="2400" b="0" i="1" smtClean="0">
                        <a:latin typeface="Cambria Math" panose="02040503050406030204" pitchFamily="18" charset="0"/>
                      </a:rPr>
                      <m:t>𝑚𝐴𝑃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𝑚𝐴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nary>
                  </m:oMath>
                </a14:m>
                <a:endParaRPr lang="en-US" sz="2400" dirty="0"/>
              </a:p>
              <a:p>
                <a:pPr lvl="1"/>
                <a:r>
                  <a:rPr lang="en-US" sz="2400" dirty="0"/>
                  <a:t>where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=[.5,.55,.6,.65,.7,.75,.8,.85,.9,.95]</m:t>
                    </m:r>
                  </m:oMath>
                </a14:m>
                <a:endParaRPr lang="en-US" sz="2400" dirty="0"/>
              </a:p>
              <a:p>
                <a:r>
                  <a:rPr lang="en-US" sz="2800" dirty="0"/>
                  <a:t>Figure assumes at least one match (</a:t>
                </a:r>
                <a:r>
                  <a:rPr lang="en-US" sz="2800" dirty="0" err="1"/>
                  <a:t>IoU</a:t>
                </a:r>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 threshold), hence precision starts at 1. If 0 match (all boxes have (</a:t>
                </a:r>
                <a:r>
                  <a:rPr lang="en-US" sz="2800" dirty="0" err="1"/>
                  <a:t>IoU</a:t>
                </a:r>
                <a:r>
                  <a:rPr lang="en-US" sz="2800" dirty="0"/>
                  <a:t> </a:t>
                </a:r>
                <a14:m>
                  <m:oMath xmlns:m="http://schemas.openxmlformats.org/officeDocument/2006/math">
                    <m:r>
                      <a:rPr lang="en-US" sz="2800" i="1" dirty="0" smtClean="0">
                        <a:latin typeface="Cambria Math" panose="02040503050406030204" pitchFamily="18" charset="0"/>
                      </a:rPr>
                      <m:t>&lt;</m:t>
                    </m:r>
                  </m:oMath>
                </a14:m>
                <a:r>
                  <a:rPr lang="en-US" sz="2800" dirty="0"/>
                  <a:t> threshold), then </a:t>
                </a:r>
                <a14:m>
                  <m:oMath xmlns:m="http://schemas.openxmlformats.org/officeDocument/2006/math">
                    <m:r>
                      <a:rPr lang="en-US" sz="2800" b="0" i="1" smtClean="0">
                        <a:latin typeface="Cambria Math" panose="02040503050406030204" pitchFamily="18" charset="0"/>
                      </a:rPr>
                      <m:t>𝑚𝐴𝑃</m:t>
                    </m:r>
                    <m:r>
                      <a:rPr lang="en-US" sz="2800" b="0" i="1" smtClean="0">
                        <a:latin typeface="Cambria Math" panose="02040503050406030204" pitchFamily="18" charset="0"/>
                      </a:rPr>
                      <m:t>=0</m:t>
                    </m:r>
                  </m:oMath>
                </a14:m>
                <a:r>
                  <a:rPr lang="en-US" sz="2800" dirty="0"/>
                  <a:t>, since </a:t>
                </a:r>
                <a14:m>
                  <m:oMath xmlns:m="http://schemas.openxmlformats.org/officeDocument/2006/math">
                    <m:r>
                      <a:rPr lang="en-US" sz="2800" i="1">
                        <a:latin typeface="Cambria Math" panose="02040503050406030204" pitchFamily="18" charset="0"/>
                      </a:rPr>
                      <m:t>𝑇𝑃</m:t>
                    </m:r>
                    <m:r>
                      <a:rPr lang="en-US" sz="2800" i="1">
                        <a:latin typeface="Cambria Math" panose="02040503050406030204" pitchFamily="18" charset="0"/>
                      </a:rPr>
                      <m:t>=0</m:t>
                    </m:r>
                  </m:oMath>
                </a14:m>
                <a:r>
                  <a:rPr lang="en-US" sz="2800" dirty="0"/>
                  <a:t>, and P-R curve has only one point (0,0)</a:t>
                </a:r>
              </a:p>
              <a:p>
                <a:endParaRPr lang="en-SE" sz="2800" dirty="0"/>
              </a:p>
            </p:txBody>
          </p:sp>
        </mc:Choice>
        <mc:Fallback xmlns="">
          <p:sp>
            <p:nvSpPr>
              <p:cNvPr id="3" name="Content Placeholder 2">
                <a:extLst>
                  <a:ext uri="{FF2B5EF4-FFF2-40B4-BE49-F238E27FC236}">
                    <a16:creationId xmlns:a16="http://schemas.microsoft.com/office/drawing/2014/main" id="{13069CEB-2B53-4045-B2A8-20BBEBD870B5}"/>
                  </a:ext>
                </a:extLst>
              </p:cNvPr>
              <p:cNvSpPr>
                <a:spLocks noGrp="1" noRot="1" noChangeAspect="1" noMove="1" noResize="1" noEditPoints="1" noAdjustHandles="1" noChangeArrowheads="1" noChangeShapeType="1" noTextEdit="1"/>
              </p:cNvSpPr>
              <p:nvPr>
                <p:ph idx="1"/>
              </p:nvPr>
            </p:nvSpPr>
            <p:spPr>
              <a:xfrm>
                <a:off x="457200" y="4149080"/>
                <a:ext cx="8229600" cy="2520280"/>
              </a:xfrm>
              <a:blipFill>
                <a:blip r:embed="rId3"/>
                <a:stretch>
                  <a:fillRect l="-667" t="-363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23DFA19B-68CD-6BF5-BC19-96B6AE2A0A3E}"/>
              </a:ext>
            </a:extLst>
          </p:cNvPr>
          <p:cNvPicPr>
            <a:picLocks noChangeAspect="1"/>
          </p:cNvPicPr>
          <p:nvPr/>
        </p:nvPicPr>
        <p:blipFill>
          <a:blip r:embed="rId4"/>
          <a:stretch>
            <a:fillRect/>
          </a:stretch>
        </p:blipFill>
        <p:spPr>
          <a:xfrm>
            <a:off x="3105787" y="1079376"/>
            <a:ext cx="2932426" cy="3069704"/>
          </a:xfrm>
          <a:prstGeom prst="rect">
            <a:avLst/>
          </a:prstGeom>
        </p:spPr>
      </p:pic>
    </p:spTree>
    <p:extLst>
      <p:ext uri="{BB962C8B-B14F-4D97-AF65-F5344CB8AC3E}">
        <p14:creationId xmlns:p14="http://schemas.microsoft.com/office/powerpoint/2010/main" val="2453362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01874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03513"/>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a:bodyPr>
          <a:lstStyle/>
          <a:p>
            <a:r>
              <a:rPr lang="en-US" sz="2800" dirty="0" err="1"/>
              <a:t>Bbox</a:t>
            </a:r>
            <a:r>
              <a:rPr lang="en-US" sz="2800" dirty="0"/>
              <a:t> regression: transform each positive anchor box (</a:t>
            </a:r>
            <a:r>
              <a:rPr lang="en-US" sz="2800" dirty="0">
                <a:solidFill>
                  <a:srgbClr val="00B050"/>
                </a:solidFill>
              </a:rPr>
              <a:t>green</a:t>
            </a:r>
            <a:r>
              <a:rPr lang="en-US" sz="2800" dirty="0"/>
              <a:t>), into a better-fitting (higher </a:t>
            </a:r>
            <a:r>
              <a:rPr lang="en-US" sz="2800" dirty="0" err="1"/>
              <a:t>IoU</a:t>
            </a:r>
            <a:r>
              <a:rPr lang="en-US" sz="2800" dirty="0"/>
              <a:t> with the Ground-Truth </a:t>
            </a:r>
            <a:r>
              <a:rPr lang="en-US" sz="2800" dirty="0" err="1"/>
              <a:t>Bbox</a:t>
            </a:r>
            <a:r>
              <a:rPr lang="en-US" sz="2800" dirty="0"/>
              <a:t>) object box (</a:t>
            </a:r>
            <a:r>
              <a:rPr lang="en-US" sz="2800" dirty="0">
                <a:solidFill>
                  <a:srgbClr val="FFC000"/>
                </a:solidFill>
              </a:rPr>
              <a:t>yellow</a:t>
            </a:r>
            <a:r>
              <a:rPr lang="en-US" sz="2800"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
        <p:nvSpPr>
          <p:cNvPr id="8" name="Rectangle 7">
            <a:extLst>
              <a:ext uri="{FF2B5EF4-FFF2-40B4-BE49-F238E27FC236}">
                <a16:creationId xmlns:a16="http://schemas.microsoft.com/office/drawing/2014/main" id="{CDCA8809-80FA-4D10-9AA3-A34BF878A26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878198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90842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Fully-Connected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is 1+2L</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lnSpcReduction="10000"/>
          </a:bodyPr>
          <a:lstStyle/>
          <a:p>
            <a:r>
              <a:rPr lang="en-US" dirty="0"/>
              <a:t>Fig shows </a:t>
            </a:r>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lnSpcReduction="20000"/>
          </a:bodyPr>
          <a:lstStyle/>
          <a:p>
            <a:r>
              <a:rPr lang="en-US" dirty="0"/>
              <a:t>Fig shows </a:t>
            </a:r>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spTree>
    <p:extLst>
      <p:ext uri="{BB962C8B-B14F-4D97-AF65-F5344CB8AC3E}">
        <p14:creationId xmlns:p14="http://schemas.microsoft.com/office/powerpoint/2010/main" val="770586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dirty="0"/>
              <a:t>Transposed Convolution Example</a:t>
            </a:r>
            <a:endParaRPr lang="en-SE"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toy example: </a:t>
            </a:r>
          </a:p>
          <a:p>
            <a:pPr lvl="1"/>
            <a:r>
              <a:rPr lang="en-US" dirty="0"/>
              <a:t>Output has copies of filter weighted by input</a:t>
            </a:r>
          </a:p>
          <a:p>
            <a:pPr lvl="1"/>
            <a:r>
              <a:rPr lang="en-US" dirty="0"/>
              <a:t>Stride 2: Move 2 pixels in output for each pixel in input</a:t>
            </a:r>
          </a:p>
          <a:p>
            <a:pPr lvl="1"/>
            <a:r>
              <a:rPr lang="en-US" dirty="0"/>
              <a:t>Sum at overlaps</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Tree>
    <p:extLst>
      <p:ext uri="{BB962C8B-B14F-4D97-AF65-F5344CB8AC3E}">
        <p14:creationId xmlns:p14="http://schemas.microsoft.com/office/powerpoint/2010/main" val="4264549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36452608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5642</TotalTime>
  <Words>7042</Words>
  <Application>Microsoft Office PowerPoint</Application>
  <PresentationFormat>On-screen Show (4:3)</PresentationFormat>
  <Paragraphs>1028</Paragraphs>
  <Slides>61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Cambria Math</vt:lpstr>
      <vt:lpstr>Century Schoolbook</vt:lpstr>
      <vt:lpstr>Lato</vt:lpstr>
      <vt:lpstr>Roboto</vt:lpstr>
      <vt:lpstr>Default Design</vt:lpstr>
      <vt:lpstr>PowerPoint Presentation</vt:lpstr>
      <vt:lpstr>L4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PowerPoint Presentation</vt:lpstr>
      <vt:lpstr>FNs in Object Detection</vt:lpstr>
      <vt:lpstr>PowerPoint Presentation</vt:lpstr>
      <vt:lpstr>FNs in Object Detection w. Higher IoU Threshold</vt:lpstr>
      <vt:lpstr>PowerPoint Presentation</vt:lpstr>
      <vt:lpstr>PowerPoint Presentation</vt:lpstr>
      <vt:lpstr>PowerPoint Presentation</vt:lpstr>
      <vt:lpstr>PowerPoint Presentation</vt:lpstr>
      <vt:lpstr>PowerPoint Presentation</vt:lpstr>
      <vt:lpstr>PowerPoint Presentation</vt:lpstr>
      <vt:lpstr>mean Average Precision (mAP)</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380</cp:revision>
  <dcterms:created xsi:type="dcterms:W3CDTF">2020-03-21T16:53:45Z</dcterms:created>
  <dcterms:modified xsi:type="dcterms:W3CDTF">2022-11-21T13:44:36Z</dcterms:modified>
</cp:coreProperties>
</file>